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2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3.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7.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8.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3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3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3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6.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8.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9.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0.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41.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42.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4.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5.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6.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7.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8.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50.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51.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52.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53.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54.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5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56.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7.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8.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9.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60.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61.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62.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63.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64.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65.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66.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67.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68.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69.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70.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71.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72.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73.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74.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75.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76.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77.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78.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79.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80.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81.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notesSlides/notesSlide82.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notesSlides/notesSlide83.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84.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439" r:id="rId3"/>
    <p:sldId id="448" r:id="rId4"/>
    <p:sldId id="449" r:id="rId5"/>
    <p:sldId id="450" r:id="rId6"/>
    <p:sldId id="451" r:id="rId7"/>
    <p:sldId id="452" r:id="rId8"/>
    <p:sldId id="453" r:id="rId9"/>
    <p:sldId id="454" r:id="rId10"/>
    <p:sldId id="455" r:id="rId11"/>
    <p:sldId id="456" r:id="rId12"/>
    <p:sldId id="457" r:id="rId13"/>
    <p:sldId id="458" r:id="rId14"/>
    <p:sldId id="459" r:id="rId15"/>
    <p:sldId id="460" r:id="rId16"/>
    <p:sldId id="461" r:id="rId17"/>
    <p:sldId id="462" r:id="rId18"/>
    <p:sldId id="463" r:id="rId19"/>
    <p:sldId id="464" r:id="rId20"/>
    <p:sldId id="465" r:id="rId21"/>
    <p:sldId id="466" r:id="rId22"/>
    <p:sldId id="468" r:id="rId23"/>
    <p:sldId id="469" r:id="rId24"/>
    <p:sldId id="988" r:id="rId25"/>
    <p:sldId id="989" r:id="rId26"/>
    <p:sldId id="990" r:id="rId27"/>
    <p:sldId id="991" r:id="rId28"/>
    <p:sldId id="467" r:id="rId29"/>
    <p:sldId id="471" r:id="rId30"/>
    <p:sldId id="470" r:id="rId31"/>
    <p:sldId id="472" r:id="rId32"/>
    <p:sldId id="473" r:id="rId33"/>
    <p:sldId id="474" r:id="rId34"/>
    <p:sldId id="475" r:id="rId35"/>
    <p:sldId id="485" r:id="rId36"/>
    <p:sldId id="486" r:id="rId37"/>
    <p:sldId id="487" r:id="rId38"/>
    <p:sldId id="491" r:id="rId39"/>
    <p:sldId id="488" r:id="rId40"/>
    <p:sldId id="489" r:id="rId41"/>
    <p:sldId id="490" r:id="rId42"/>
    <p:sldId id="492" r:id="rId43"/>
    <p:sldId id="493" r:id="rId44"/>
    <p:sldId id="494" r:id="rId45"/>
    <p:sldId id="495" r:id="rId46"/>
    <p:sldId id="496" r:id="rId47"/>
    <p:sldId id="497" r:id="rId48"/>
    <p:sldId id="498" r:id="rId49"/>
    <p:sldId id="500" r:id="rId50"/>
    <p:sldId id="499" r:id="rId51"/>
    <p:sldId id="501" r:id="rId52"/>
    <p:sldId id="502" r:id="rId53"/>
    <p:sldId id="503" r:id="rId54"/>
    <p:sldId id="476" r:id="rId55"/>
    <p:sldId id="478" r:id="rId56"/>
    <p:sldId id="477" r:id="rId57"/>
    <p:sldId id="479" r:id="rId58"/>
    <p:sldId id="480" r:id="rId59"/>
    <p:sldId id="481" r:id="rId60"/>
    <p:sldId id="482" r:id="rId61"/>
    <p:sldId id="483" r:id="rId62"/>
    <p:sldId id="505" r:id="rId63"/>
    <p:sldId id="506" r:id="rId64"/>
    <p:sldId id="531" r:id="rId65"/>
    <p:sldId id="530" r:id="rId66"/>
    <p:sldId id="532" r:id="rId67"/>
    <p:sldId id="533" r:id="rId68"/>
    <p:sldId id="534" r:id="rId69"/>
    <p:sldId id="535" r:id="rId70"/>
    <p:sldId id="536" r:id="rId71"/>
    <p:sldId id="537" r:id="rId72"/>
    <p:sldId id="539" r:id="rId73"/>
    <p:sldId id="538" r:id="rId74"/>
    <p:sldId id="986" r:id="rId75"/>
    <p:sldId id="987" r:id="rId76"/>
    <p:sldId id="540" r:id="rId77"/>
    <p:sldId id="541" r:id="rId78"/>
    <p:sldId id="542" r:id="rId79"/>
    <p:sldId id="543" r:id="rId80"/>
    <p:sldId id="544" r:id="rId81"/>
    <p:sldId id="545" r:id="rId82"/>
    <p:sldId id="983" r:id="rId83"/>
    <p:sldId id="984" r:id="rId84"/>
    <p:sldId id="507" r:id="rId85"/>
    <p:sldId id="510" r:id="rId86"/>
    <p:sldId id="511" r:id="rId87"/>
    <p:sldId id="512" r:id="rId88"/>
    <p:sldId id="513" r:id="rId89"/>
    <p:sldId id="514" r:id="rId90"/>
    <p:sldId id="515" r:id="rId91"/>
    <p:sldId id="516" r:id="rId92"/>
    <p:sldId id="517" r:id="rId93"/>
    <p:sldId id="518" r:id="rId94"/>
    <p:sldId id="519" r:id="rId95"/>
    <p:sldId id="521" r:id="rId96"/>
    <p:sldId id="522" r:id="rId97"/>
    <p:sldId id="523" r:id="rId98"/>
    <p:sldId id="524" r:id="rId99"/>
    <p:sldId id="526" r:id="rId100"/>
    <p:sldId id="525"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60"/>
    <p:restoredTop sz="96327"/>
  </p:normalViewPr>
  <p:slideViewPr>
    <p:cSldViewPr snapToGrid="0">
      <p:cViewPr varScale="1">
        <p:scale>
          <a:sx n="106" d="100"/>
          <a:sy n="106" d="100"/>
        </p:scale>
        <p:origin x="200"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Chhabra" userId="598e0514-bef3-4e71-b6aa-f2edd6441cff" providerId="ADAL" clId="{1CBDF246-85A6-F84F-8672-1C4EC8528063}"/>
    <pc:docChg chg="modSld">
      <pc:chgData name="Aniket Chhabra" userId="598e0514-bef3-4e71-b6aa-f2edd6441cff" providerId="ADAL" clId="{1CBDF246-85A6-F84F-8672-1C4EC8528063}" dt="2023-01-28T10:21:27.007" v="0" actId="22"/>
      <pc:docMkLst>
        <pc:docMk/>
      </pc:docMkLst>
      <pc:sldChg chg="addSp mod">
        <pc:chgData name="Aniket Chhabra" userId="598e0514-bef3-4e71-b6aa-f2edd6441cff" providerId="ADAL" clId="{1CBDF246-85A6-F84F-8672-1C4EC8528063}" dt="2023-01-28T10:21:27.007" v="0" actId="22"/>
        <pc:sldMkLst>
          <pc:docMk/>
          <pc:sldMk cId="3147193740" sldId="525"/>
        </pc:sldMkLst>
        <pc:spChg chg="add">
          <ac:chgData name="Aniket Chhabra" userId="598e0514-bef3-4e71-b6aa-f2edd6441cff" providerId="ADAL" clId="{1CBDF246-85A6-F84F-8672-1C4EC8528063}" dt="2023-01-28T10:21:27.007" v="0" actId="22"/>
          <ac:spMkLst>
            <pc:docMk/>
            <pc:sldMk cId="3147193740" sldId="525"/>
            <ac:spMk id="3" creationId="{07B0E9FE-919C-7AC6-C11C-50D6BE79C6A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7FD89A-12FB-4C4F-9B68-F00846955C3E}" type="doc">
      <dgm:prSet loTypeId="urn:microsoft.com/office/officeart/2008/layout/HorizontalMultiLevelHierarchy" loCatId="hierarchy" qsTypeId="urn:microsoft.com/office/officeart/2005/8/quickstyle/simple4" qsCatId="simple" csTypeId="urn:microsoft.com/office/officeart/2005/8/colors/accent1_2" csCatId="accent1" phldr="1"/>
      <dgm:spPr/>
      <dgm:t>
        <a:bodyPr/>
        <a:lstStyle/>
        <a:p>
          <a:endParaRPr lang="en-US"/>
        </a:p>
      </dgm:t>
    </dgm:pt>
    <dgm:pt modelId="{C033D0EE-2A6B-4874-AAE8-E3DA401BD02D}">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All Variables</a:t>
          </a:r>
        </a:p>
      </dgm:t>
    </dgm:pt>
    <dgm:pt modelId="{B12D9E04-1B09-4E73-8AAB-F434234F02CA}" type="parTrans" cxnId="{D2EAA998-BFEE-41D3-9979-F02F43587F9B}">
      <dgm:prSet/>
      <dgm:spPr/>
      <dgm:t>
        <a:bodyPr/>
        <a:lstStyle/>
        <a:p>
          <a:endParaRPr lang="en-US" sz="1600" b="1">
            <a:latin typeface="Calibri" panose="020F0502020204030204" pitchFamily="34" charset="0"/>
            <a:cs typeface="Calibri" panose="020F0502020204030204" pitchFamily="34" charset="0"/>
          </a:endParaRPr>
        </a:p>
      </dgm:t>
    </dgm:pt>
    <dgm:pt modelId="{6731990F-9D15-4331-AF88-6EE32001705E}" type="sibTrans" cxnId="{D2EAA998-BFEE-41D3-9979-F02F43587F9B}">
      <dgm:prSet/>
      <dgm:spPr/>
      <dgm:t>
        <a:bodyPr/>
        <a:lstStyle/>
        <a:p>
          <a:endParaRPr lang="en-US" sz="1600" b="1">
            <a:latin typeface="Calibri" panose="020F0502020204030204" pitchFamily="34" charset="0"/>
            <a:cs typeface="Calibri" panose="020F0502020204030204" pitchFamily="34" charset="0"/>
          </a:endParaRPr>
        </a:p>
      </dgm:t>
    </dgm:pt>
    <dgm:pt modelId="{C31C7C80-2C8F-4D23-86FF-D51B9E39C17B}">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Numerical</a:t>
          </a:r>
        </a:p>
      </dgm:t>
    </dgm:pt>
    <dgm:pt modelId="{29A892D7-C3F8-422F-A44B-AA5A0185E761}" type="parTrans" cxnId="{F62E9818-2888-4C2B-81E5-C0FCDFB358D0}">
      <dgm:prSet custT="1"/>
      <dgm:spPr/>
      <dgm:t>
        <a:bodyPr/>
        <a:lstStyle/>
        <a:p>
          <a:endParaRPr lang="en-US" sz="1600" b="1" dirty="0">
            <a:latin typeface="Calibri" panose="020F0502020204030204" pitchFamily="34" charset="0"/>
            <a:cs typeface="Calibri" panose="020F0502020204030204" pitchFamily="34" charset="0"/>
          </a:endParaRPr>
        </a:p>
      </dgm:t>
    </dgm:pt>
    <dgm:pt modelId="{B3EA140F-B6C6-4CC9-8F99-4442224105A1}" type="sibTrans" cxnId="{F62E9818-2888-4C2B-81E5-C0FCDFB358D0}">
      <dgm:prSet/>
      <dgm:spPr/>
      <dgm:t>
        <a:bodyPr/>
        <a:lstStyle/>
        <a:p>
          <a:endParaRPr lang="en-US" sz="1600" b="1">
            <a:latin typeface="Calibri" panose="020F0502020204030204" pitchFamily="34" charset="0"/>
            <a:cs typeface="Calibri" panose="020F0502020204030204" pitchFamily="34" charset="0"/>
          </a:endParaRPr>
        </a:p>
      </dgm:t>
    </dgm:pt>
    <dgm:pt modelId="{5D47CB86-F79E-4BDC-8DDD-7B2F970BBF8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Continuous</a:t>
          </a:r>
        </a:p>
      </dgm:t>
    </dgm:pt>
    <dgm:pt modelId="{47699A75-5D24-4131-826B-A877977E4C4E}" type="parTrans" cxnId="{D692B5E8-9C8B-47C0-8ECB-8F687DFD41E3}">
      <dgm:prSet custT="1"/>
      <dgm:spPr/>
      <dgm:t>
        <a:bodyPr/>
        <a:lstStyle/>
        <a:p>
          <a:endParaRPr lang="en-US" sz="1600" b="1" dirty="0">
            <a:latin typeface="Calibri" panose="020F0502020204030204" pitchFamily="34" charset="0"/>
            <a:cs typeface="Calibri" panose="020F0502020204030204" pitchFamily="34" charset="0"/>
          </a:endParaRPr>
        </a:p>
      </dgm:t>
    </dgm:pt>
    <dgm:pt modelId="{B8F7FFFF-1B9B-4636-8D98-72F3B73AD8B3}" type="sibTrans" cxnId="{D692B5E8-9C8B-47C0-8ECB-8F687DFD41E3}">
      <dgm:prSet/>
      <dgm:spPr/>
      <dgm:t>
        <a:bodyPr/>
        <a:lstStyle/>
        <a:p>
          <a:endParaRPr lang="en-US" sz="1600" b="1">
            <a:latin typeface="Calibri" panose="020F0502020204030204" pitchFamily="34" charset="0"/>
            <a:cs typeface="Calibri" panose="020F0502020204030204" pitchFamily="34" charset="0"/>
          </a:endParaRPr>
        </a:p>
      </dgm:t>
    </dgm:pt>
    <dgm:pt modelId="{DDCC535E-F12F-400C-AACA-E3EEF5D98874}">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Discrete</a:t>
          </a:r>
        </a:p>
      </dgm:t>
    </dgm:pt>
    <dgm:pt modelId="{7D172200-C5F7-4309-9080-CCB791633036}" type="parTrans" cxnId="{1DA8A484-5F19-4425-9ED0-B8DC52F973A1}">
      <dgm:prSet custT="1"/>
      <dgm:spPr/>
      <dgm:t>
        <a:bodyPr/>
        <a:lstStyle/>
        <a:p>
          <a:endParaRPr lang="en-US" sz="1600" b="1" dirty="0">
            <a:latin typeface="Calibri" panose="020F0502020204030204" pitchFamily="34" charset="0"/>
            <a:cs typeface="Calibri" panose="020F0502020204030204" pitchFamily="34" charset="0"/>
          </a:endParaRPr>
        </a:p>
      </dgm:t>
    </dgm:pt>
    <dgm:pt modelId="{F134074B-5E65-49B0-9EF4-DE44E4CE8CA9}" type="sibTrans" cxnId="{1DA8A484-5F19-4425-9ED0-B8DC52F973A1}">
      <dgm:prSet/>
      <dgm:spPr/>
      <dgm:t>
        <a:bodyPr/>
        <a:lstStyle/>
        <a:p>
          <a:endParaRPr lang="en-US" sz="1600" b="1">
            <a:latin typeface="Calibri" panose="020F0502020204030204" pitchFamily="34" charset="0"/>
            <a:cs typeface="Calibri" panose="020F0502020204030204" pitchFamily="34" charset="0"/>
          </a:endParaRPr>
        </a:p>
      </dgm:t>
    </dgm:pt>
    <dgm:pt modelId="{6BB82BC4-8485-4AB6-A4F2-53C971E93B15}">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600" b="1" dirty="0">
              <a:latin typeface="Calibri" panose="020F0502020204030204" pitchFamily="34" charset="0"/>
              <a:cs typeface="Calibri" panose="020F0502020204030204" pitchFamily="34" charset="0"/>
            </a:rPr>
            <a:t>Categorical</a:t>
          </a:r>
        </a:p>
      </dgm:t>
    </dgm:pt>
    <dgm:pt modelId="{AA30C524-F927-4AF9-B30B-8EF2468199B4}" type="parTrans" cxnId="{F64DDF6B-BF33-49B9-AEFF-6E91E9C1E9F4}">
      <dgm:prSet custT="1"/>
      <dgm:spPr/>
      <dgm:t>
        <a:bodyPr/>
        <a:lstStyle/>
        <a:p>
          <a:endParaRPr lang="en-US" sz="1600" b="1" dirty="0">
            <a:latin typeface="Calibri" panose="020F0502020204030204" pitchFamily="34" charset="0"/>
            <a:cs typeface="Calibri" panose="020F0502020204030204" pitchFamily="34" charset="0"/>
          </a:endParaRPr>
        </a:p>
      </dgm:t>
    </dgm:pt>
    <dgm:pt modelId="{99F5750C-0E9B-478E-A9AF-35D8EBE3C95D}" type="sibTrans" cxnId="{F64DDF6B-BF33-49B9-AEFF-6E91E9C1E9F4}">
      <dgm:prSet/>
      <dgm:spPr/>
      <dgm:t>
        <a:bodyPr/>
        <a:lstStyle/>
        <a:p>
          <a:endParaRPr lang="en-US" sz="1600" b="1">
            <a:latin typeface="Calibri" panose="020F0502020204030204" pitchFamily="34" charset="0"/>
            <a:cs typeface="Calibri" panose="020F0502020204030204" pitchFamily="34" charset="0"/>
          </a:endParaRPr>
        </a:p>
      </dgm:t>
    </dgm:pt>
    <dgm:pt modelId="{2C8DB744-7936-487F-9421-46C7D08555C1}">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Regular Categorical</a:t>
          </a:r>
        </a:p>
      </dgm:t>
    </dgm:pt>
    <dgm:pt modelId="{8643A5BE-E068-4AA5-B52C-4B6BA599DE11}" type="parTrans" cxnId="{9BCA23C4-6110-4EC9-9F9A-F316E2B7662D}">
      <dgm:prSet custT="1"/>
      <dgm:spPr/>
      <dgm:t>
        <a:bodyPr/>
        <a:lstStyle/>
        <a:p>
          <a:endParaRPr lang="en-US" sz="1600" b="1" dirty="0">
            <a:latin typeface="Calibri" panose="020F0502020204030204" pitchFamily="34" charset="0"/>
            <a:cs typeface="Calibri" panose="020F0502020204030204" pitchFamily="34" charset="0"/>
          </a:endParaRPr>
        </a:p>
      </dgm:t>
    </dgm:pt>
    <dgm:pt modelId="{8C04F4FA-B515-4295-A9B9-02CA330FFFEA}" type="sibTrans" cxnId="{9BCA23C4-6110-4EC9-9F9A-F316E2B7662D}">
      <dgm:prSet/>
      <dgm:spPr/>
      <dgm:t>
        <a:bodyPr/>
        <a:lstStyle/>
        <a:p>
          <a:endParaRPr lang="en-US" sz="1600" b="1">
            <a:latin typeface="Calibri" panose="020F0502020204030204" pitchFamily="34" charset="0"/>
            <a:cs typeface="Calibri" panose="020F0502020204030204" pitchFamily="34" charset="0"/>
          </a:endParaRPr>
        </a:p>
      </dgm:t>
    </dgm:pt>
    <dgm:pt modelId="{4C5E28B2-71A6-4F87-8335-6547B32B6CFE}">
      <dgm:prSet phldrT="[Text]" custT="1">
        <dgm:style>
          <a:lnRef idx="0">
            <a:schemeClr val="accent1"/>
          </a:lnRef>
          <a:fillRef idx="3">
            <a:schemeClr val="accent1"/>
          </a:fillRef>
          <a:effectRef idx="3">
            <a:schemeClr val="accent1"/>
          </a:effectRef>
          <a:fontRef idx="minor">
            <a:schemeClr val="lt1"/>
          </a:fontRef>
        </dgm:style>
      </dgm:prSet>
      <dgm:spPr/>
      <dgm:t>
        <a:bodyPr/>
        <a:lstStyle/>
        <a:p>
          <a:r>
            <a:rPr lang="en-US" sz="1400" b="1" dirty="0">
              <a:latin typeface="Calibri" panose="020F0502020204030204" pitchFamily="34" charset="0"/>
              <a:cs typeface="Calibri" panose="020F0502020204030204" pitchFamily="34" charset="0"/>
            </a:rPr>
            <a:t>Ordinal</a:t>
          </a:r>
        </a:p>
      </dgm:t>
    </dgm:pt>
    <dgm:pt modelId="{090F2F83-0341-488D-B8F4-D3E22D9E6B96}" type="parTrans" cxnId="{A9B48B8E-2CF2-4216-ACF6-A96E61CB0EA2}">
      <dgm:prSet/>
      <dgm:spPr/>
      <dgm:t>
        <a:bodyPr/>
        <a:lstStyle/>
        <a:p>
          <a:endParaRPr lang="en-US" dirty="0"/>
        </a:p>
      </dgm:t>
    </dgm:pt>
    <dgm:pt modelId="{224469F4-21FF-4078-A99B-C7948DCB4FE6}" type="sibTrans" cxnId="{A9B48B8E-2CF2-4216-ACF6-A96E61CB0EA2}">
      <dgm:prSet/>
      <dgm:spPr/>
      <dgm:t>
        <a:bodyPr/>
        <a:lstStyle/>
        <a:p>
          <a:endParaRPr lang="en-US"/>
        </a:p>
      </dgm:t>
    </dgm:pt>
    <dgm:pt modelId="{2AA338A7-D148-43F2-84C4-65AB04FDED11}" type="pres">
      <dgm:prSet presAssocID="{9D7FD89A-12FB-4C4F-9B68-F00846955C3E}" presName="Name0" presStyleCnt="0">
        <dgm:presLayoutVars>
          <dgm:chPref val="1"/>
          <dgm:dir/>
          <dgm:animOne val="branch"/>
          <dgm:animLvl val="lvl"/>
          <dgm:resizeHandles val="exact"/>
        </dgm:presLayoutVars>
      </dgm:prSet>
      <dgm:spPr/>
    </dgm:pt>
    <dgm:pt modelId="{C9F816CE-9148-4C22-AC45-D2AAD4B3D8FB}" type="pres">
      <dgm:prSet presAssocID="{C033D0EE-2A6B-4874-AAE8-E3DA401BD02D}" presName="root1" presStyleCnt="0"/>
      <dgm:spPr/>
    </dgm:pt>
    <dgm:pt modelId="{95258BAC-2834-4093-9A18-4BBB1588C117}" type="pres">
      <dgm:prSet presAssocID="{C033D0EE-2A6B-4874-AAE8-E3DA401BD02D}" presName="LevelOneTextNode" presStyleLbl="node0" presStyleIdx="0" presStyleCnt="1" custLinFactX="-100000" custLinFactNeighborX="-130823" custLinFactNeighborY="0">
        <dgm:presLayoutVars>
          <dgm:chPref val="3"/>
        </dgm:presLayoutVars>
      </dgm:prSet>
      <dgm:spPr/>
    </dgm:pt>
    <dgm:pt modelId="{5C312F45-A3F4-4376-8290-FEE17927AB4C}" type="pres">
      <dgm:prSet presAssocID="{C033D0EE-2A6B-4874-AAE8-E3DA401BD02D}" presName="level2hierChild" presStyleCnt="0"/>
      <dgm:spPr/>
    </dgm:pt>
    <dgm:pt modelId="{B7978E73-7C4A-42D5-B18B-8C5F94BFAFFA}" type="pres">
      <dgm:prSet presAssocID="{29A892D7-C3F8-422F-A44B-AA5A0185E761}" presName="conn2-1" presStyleLbl="parChTrans1D2" presStyleIdx="0" presStyleCnt="2"/>
      <dgm:spPr/>
    </dgm:pt>
    <dgm:pt modelId="{20DF122E-9FBE-4607-80E8-78BF196DDF2E}" type="pres">
      <dgm:prSet presAssocID="{29A892D7-C3F8-422F-A44B-AA5A0185E761}" presName="connTx" presStyleLbl="parChTrans1D2" presStyleIdx="0" presStyleCnt="2"/>
      <dgm:spPr/>
    </dgm:pt>
    <dgm:pt modelId="{16A40379-8354-4E1C-9DDB-9B3A84672985}" type="pres">
      <dgm:prSet presAssocID="{C31C7C80-2C8F-4D23-86FF-D51B9E39C17B}" presName="root2" presStyleCnt="0"/>
      <dgm:spPr/>
    </dgm:pt>
    <dgm:pt modelId="{AFE4E49E-4174-452D-8A38-0F07D40F6A2D}" type="pres">
      <dgm:prSet presAssocID="{C31C7C80-2C8F-4D23-86FF-D51B9E39C17B}" presName="LevelTwoTextNode" presStyleLbl="node2" presStyleIdx="0" presStyleCnt="2" custLinFactNeighborX="-29511">
        <dgm:presLayoutVars>
          <dgm:chPref val="3"/>
        </dgm:presLayoutVars>
      </dgm:prSet>
      <dgm:spPr/>
    </dgm:pt>
    <dgm:pt modelId="{9685140B-E5A2-49C1-82E4-2CF9B1264375}" type="pres">
      <dgm:prSet presAssocID="{C31C7C80-2C8F-4D23-86FF-D51B9E39C17B}" presName="level3hierChild" presStyleCnt="0"/>
      <dgm:spPr/>
    </dgm:pt>
    <dgm:pt modelId="{717F2619-F1BC-4244-A0C7-708A25BC3EF1}" type="pres">
      <dgm:prSet presAssocID="{47699A75-5D24-4131-826B-A877977E4C4E}" presName="conn2-1" presStyleLbl="parChTrans1D3" presStyleIdx="0" presStyleCnt="4"/>
      <dgm:spPr/>
    </dgm:pt>
    <dgm:pt modelId="{5D8B150B-ADBA-4A01-AF3C-746A0FBE6624}" type="pres">
      <dgm:prSet presAssocID="{47699A75-5D24-4131-826B-A877977E4C4E}" presName="connTx" presStyleLbl="parChTrans1D3" presStyleIdx="0" presStyleCnt="4"/>
      <dgm:spPr/>
    </dgm:pt>
    <dgm:pt modelId="{DDA9F1B3-F23A-441A-9545-B9B51BCE1867}" type="pres">
      <dgm:prSet presAssocID="{5D47CB86-F79E-4BDC-8DDD-7B2F970BBF8E}" presName="root2" presStyleCnt="0"/>
      <dgm:spPr/>
    </dgm:pt>
    <dgm:pt modelId="{E9D68450-9892-421D-ACA7-C0C0B871799E}" type="pres">
      <dgm:prSet presAssocID="{5D47CB86-F79E-4BDC-8DDD-7B2F970BBF8E}" presName="LevelTwoTextNode" presStyleLbl="node3" presStyleIdx="0" presStyleCnt="4" custScaleX="126360" custLinFactNeighborX="83237">
        <dgm:presLayoutVars>
          <dgm:chPref val="3"/>
        </dgm:presLayoutVars>
      </dgm:prSet>
      <dgm:spPr/>
    </dgm:pt>
    <dgm:pt modelId="{1AB78336-AB11-43BD-AB4D-F450168B16CD}" type="pres">
      <dgm:prSet presAssocID="{5D47CB86-F79E-4BDC-8DDD-7B2F970BBF8E}" presName="level3hierChild" presStyleCnt="0"/>
      <dgm:spPr/>
    </dgm:pt>
    <dgm:pt modelId="{78D2EF13-600E-46B9-B602-4685CB9EB8F7}" type="pres">
      <dgm:prSet presAssocID="{7D172200-C5F7-4309-9080-CCB791633036}" presName="conn2-1" presStyleLbl="parChTrans1D3" presStyleIdx="1" presStyleCnt="4"/>
      <dgm:spPr/>
    </dgm:pt>
    <dgm:pt modelId="{4558A40E-52CF-4924-9EA6-DAEBCC6C29D9}" type="pres">
      <dgm:prSet presAssocID="{7D172200-C5F7-4309-9080-CCB791633036}" presName="connTx" presStyleLbl="parChTrans1D3" presStyleIdx="1" presStyleCnt="4"/>
      <dgm:spPr/>
    </dgm:pt>
    <dgm:pt modelId="{EBFBAE5B-DF21-4AE3-972B-B3DA11F49315}" type="pres">
      <dgm:prSet presAssocID="{DDCC535E-F12F-400C-AACA-E3EEF5D98874}" presName="root2" presStyleCnt="0"/>
      <dgm:spPr/>
    </dgm:pt>
    <dgm:pt modelId="{971BB813-D02C-4B7E-8999-E34EBA3FF545}" type="pres">
      <dgm:prSet presAssocID="{DDCC535E-F12F-400C-AACA-E3EEF5D98874}" presName="LevelTwoTextNode" presStyleLbl="node3" presStyleIdx="1" presStyleCnt="4" custScaleX="126360" custLinFactNeighborX="83237">
        <dgm:presLayoutVars>
          <dgm:chPref val="3"/>
        </dgm:presLayoutVars>
      </dgm:prSet>
      <dgm:spPr/>
    </dgm:pt>
    <dgm:pt modelId="{07AA4BAC-A42D-4913-8B95-C9CB7A9B83DE}" type="pres">
      <dgm:prSet presAssocID="{DDCC535E-F12F-400C-AACA-E3EEF5D98874}" presName="level3hierChild" presStyleCnt="0"/>
      <dgm:spPr/>
    </dgm:pt>
    <dgm:pt modelId="{35885DAC-11DA-4FCF-84A2-BFEA439CE99D}" type="pres">
      <dgm:prSet presAssocID="{AA30C524-F927-4AF9-B30B-8EF2468199B4}" presName="conn2-1" presStyleLbl="parChTrans1D2" presStyleIdx="1" presStyleCnt="2"/>
      <dgm:spPr/>
    </dgm:pt>
    <dgm:pt modelId="{B0A4223A-D6CB-42B3-8661-61394311999B}" type="pres">
      <dgm:prSet presAssocID="{AA30C524-F927-4AF9-B30B-8EF2468199B4}" presName="connTx" presStyleLbl="parChTrans1D2" presStyleIdx="1" presStyleCnt="2"/>
      <dgm:spPr/>
    </dgm:pt>
    <dgm:pt modelId="{946C7242-E650-43CD-8A67-2D3D5595FA14}" type="pres">
      <dgm:prSet presAssocID="{6BB82BC4-8485-4AB6-A4F2-53C971E93B15}" presName="root2" presStyleCnt="0"/>
      <dgm:spPr/>
    </dgm:pt>
    <dgm:pt modelId="{A1672275-2A5F-4D51-83DC-D4BE93AB919C}" type="pres">
      <dgm:prSet presAssocID="{6BB82BC4-8485-4AB6-A4F2-53C971E93B15}" presName="LevelTwoTextNode" presStyleLbl="node2" presStyleIdx="1" presStyleCnt="2" custLinFactNeighborX="-30268" custLinFactNeighborY="-7446">
        <dgm:presLayoutVars>
          <dgm:chPref val="3"/>
        </dgm:presLayoutVars>
      </dgm:prSet>
      <dgm:spPr/>
    </dgm:pt>
    <dgm:pt modelId="{AF6A9991-145C-4AD2-BDA3-94AFA144EFB5}" type="pres">
      <dgm:prSet presAssocID="{6BB82BC4-8485-4AB6-A4F2-53C971E93B15}" presName="level3hierChild" presStyleCnt="0"/>
      <dgm:spPr/>
    </dgm:pt>
    <dgm:pt modelId="{2610CE14-4E61-4D8A-A357-226CCDC81128}" type="pres">
      <dgm:prSet presAssocID="{8643A5BE-E068-4AA5-B52C-4B6BA599DE11}" presName="conn2-1" presStyleLbl="parChTrans1D3" presStyleIdx="2" presStyleCnt="4"/>
      <dgm:spPr/>
    </dgm:pt>
    <dgm:pt modelId="{3A6EE923-1343-4D62-8049-4CBF89997255}" type="pres">
      <dgm:prSet presAssocID="{8643A5BE-E068-4AA5-B52C-4B6BA599DE11}" presName="connTx" presStyleLbl="parChTrans1D3" presStyleIdx="2" presStyleCnt="4"/>
      <dgm:spPr/>
    </dgm:pt>
    <dgm:pt modelId="{D278AAB2-C889-4F93-B3B8-4A20998954A3}" type="pres">
      <dgm:prSet presAssocID="{2C8DB744-7936-487F-9421-46C7D08555C1}" presName="root2" presStyleCnt="0"/>
      <dgm:spPr/>
    </dgm:pt>
    <dgm:pt modelId="{35447884-FAD2-477B-9F40-E2ED76D1C994}" type="pres">
      <dgm:prSet presAssocID="{2C8DB744-7936-487F-9421-46C7D08555C1}" presName="LevelTwoTextNode" presStyleLbl="node3" presStyleIdx="2" presStyleCnt="4" custScaleX="126360" custLinFactNeighborX="83237">
        <dgm:presLayoutVars>
          <dgm:chPref val="3"/>
        </dgm:presLayoutVars>
      </dgm:prSet>
      <dgm:spPr/>
    </dgm:pt>
    <dgm:pt modelId="{020092AD-A5AA-446D-A30C-B0BB64E4EDFD}" type="pres">
      <dgm:prSet presAssocID="{2C8DB744-7936-487F-9421-46C7D08555C1}" presName="level3hierChild" presStyleCnt="0"/>
      <dgm:spPr/>
    </dgm:pt>
    <dgm:pt modelId="{848534E3-3265-4F88-B828-558D895E5FBD}" type="pres">
      <dgm:prSet presAssocID="{090F2F83-0341-488D-B8F4-D3E22D9E6B96}" presName="conn2-1" presStyleLbl="parChTrans1D3" presStyleIdx="3" presStyleCnt="4"/>
      <dgm:spPr/>
    </dgm:pt>
    <dgm:pt modelId="{101199CB-AE73-4AA4-9CDA-070F30138EFF}" type="pres">
      <dgm:prSet presAssocID="{090F2F83-0341-488D-B8F4-D3E22D9E6B96}" presName="connTx" presStyleLbl="parChTrans1D3" presStyleIdx="3" presStyleCnt="4"/>
      <dgm:spPr/>
    </dgm:pt>
    <dgm:pt modelId="{0D63308B-BE37-45AC-B319-15914B5F5AA2}" type="pres">
      <dgm:prSet presAssocID="{4C5E28B2-71A6-4F87-8335-6547B32B6CFE}" presName="root2" presStyleCnt="0"/>
      <dgm:spPr/>
    </dgm:pt>
    <dgm:pt modelId="{88F47733-5ACD-486B-A0E4-591D066C6BA9}" type="pres">
      <dgm:prSet presAssocID="{4C5E28B2-71A6-4F87-8335-6547B32B6CFE}" presName="LevelTwoTextNode" presStyleLbl="node3" presStyleIdx="3" presStyleCnt="4" custScaleX="126360" custLinFactNeighborX="83237">
        <dgm:presLayoutVars>
          <dgm:chPref val="3"/>
        </dgm:presLayoutVars>
      </dgm:prSet>
      <dgm:spPr/>
    </dgm:pt>
    <dgm:pt modelId="{CF2E61D5-005F-45C5-9A26-8D553A795EE8}" type="pres">
      <dgm:prSet presAssocID="{4C5E28B2-71A6-4F87-8335-6547B32B6CFE}" presName="level3hierChild" presStyleCnt="0"/>
      <dgm:spPr/>
    </dgm:pt>
  </dgm:ptLst>
  <dgm:cxnLst>
    <dgm:cxn modelId="{0DA8C40E-C6FD-4FF1-A658-39B3F2E0E0D1}" type="presOf" srcId="{9D7FD89A-12FB-4C4F-9B68-F00846955C3E}" destId="{2AA338A7-D148-43F2-84C4-65AB04FDED11}" srcOrd="0" destOrd="0" presId="urn:microsoft.com/office/officeart/2008/layout/HorizontalMultiLevelHierarchy"/>
    <dgm:cxn modelId="{F62E9818-2888-4C2B-81E5-C0FCDFB358D0}" srcId="{C033D0EE-2A6B-4874-AAE8-E3DA401BD02D}" destId="{C31C7C80-2C8F-4D23-86FF-D51B9E39C17B}" srcOrd="0" destOrd="0" parTransId="{29A892D7-C3F8-422F-A44B-AA5A0185E761}" sibTransId="{B3EA140F-B6C6-4CC9-8F99-4442224105A1}"/>
    <dgm:cxn modelId="{FEB8971B-135B-4C83-B71D-9DDADF6709E4}" type="presOf" srcId="{DDCC535E-F12F-400C-AACA-E3EEF5D98874}" destId="{971BB813-D02C-4B7E-8999-E34EBA3FF545}" srcOrd="0" destOrd="0" presId="urn:microsoft.com/office/officeart/2008/layout/HorizontalMultiLevelHierarchy"/>
    <dgm:cxn modelId="{FD48A148-2FC6-4373-9ECA-7976C64E051A}" type="presOf" srcId="{6BB82BC4-8485-4AB6-A4F2-53C971E93B15}" destId="{A1672275-2A5F-4D51-83DC-D4BE93AB919C}" srcOrd="0" destOrd="0" presId="urn:microsoft.com/office/officeart/2008/layout/HorizontalMultiLevelHierarchy"/>
    <dgm:cxn modelId="{4E8A4152-3C16-4EA2-BCC9-425784F8AEC9}" type="presOf" srcId="{47699A75-5D24-4131-826B-A877977E4C4E}" destId="{5D8B150B-ADBA-4A01-AF3C-746A0FBE6624}" srcOrd="1" destOrd="0" presId="urn:microsoft.com/office/officeart/2008/layout/HorizontalMultiLevelHierarchy"/>
    <dgm:cxn modelId="{3CA2FC52-12B2-4676-96F7-22182C452A68}" type="presOf" srcId="{090F2F83-0341-488D-B8F4-D3E22D9E6B96}" destId="{848534E3-3265-4F88-B828-558D895E5FBD}" srcOrd="0" destOrd="0" presId="urn:microsoft.com/office/officeart/2008/layout/HorizontalMultiLevelHierarchy"/>
    <dgm:cxn modelId="{B7F2A85F-5023-4A3F-B6C6-9C2CCBEE8C11}" type="presOf" srcId="{7D172200-C5F7-4309-9080-CCB791633036}" destId="{4558A40E-52CF-4924-9EA6-DAEBCC6C29D9}" srcOrd="1" destOrd="0" presId="urn:microsoft.com/office/officeart/2008/layout/HorizontalMultiLevelHierarchy"/>
    <dgm:cxn modelId="{277FC062-D176-453B-A7DF-725005259F7C}" type="presOf" srcId="{C31C7C80-2C8F-4D23-86FF-D51B9E39C17B}" destId="{AFE4E49E-4174-452D-8A38-0F07D40F6A2D}" srcOrd="0" destOrd="0" presId="urn:microsoft.com/office/officeart/2008/layout/HorizontalMultiLevelHierarchy"/>
    <dgm:cxn modelId="{F64DDF6B-BF33-49B9-AEFF-6E91E9C1E9F4}" srcId="{C033D0EE-2A6B-4874-AAE8-E3DA401BD02D}" destId="{6BB82BC4-8485-4AB6-A4F2-53C971E93B15}" srcOrd="1" destOrd="0" parTransId="{AA30C524-F927-4AF9-B30B-8EF2468199B4}" sibTransId="{99F5750C-0E9B-478E-A9AF-35D8EBE3C95D}"/>
    <dgm:cxn modelId="{54D8EF6C-D62E-4DF1-B88F-A79E2451EE54}" type="presOf" srcId="{8643A5BE-E068-4AA5-B52C-4B6BA599DE11}" destId="{2610CE14-4E61-4D8A-A357-226CCDC81128}" srcOrd="0" destOrd="0" presId="urn:microsoft.com/office/officeart/2008/layout/HorizontalMultiLevelHierarchy"/>
    <dgm:cxn modelId="{1D981971-F59C-465F-862C-180306C6BA11}" type="presOf" srcId="{AA30C524-F927-4AF9-B30B-8EF2468199B4}" destId="{B0A4223A-D6CB-42B3-8661-61394311999B}" srcOrd="1" destOrd="0" presId="urn:microsoft.com/office/officeart/2008/layout/HorizontalMultiLevelHierarchy"/>
    <dgm:cxn modelId="{EFCF7B71-3BDC-4062-9B45-2ADA1FC392A1}" type="presOf" srcId="{5D47CB86-F79E-4BDC-8DDD-7B2F970BBF8E}" destId="{E9D68450-9892-421D-ACA7-C0C0B871799E}" srcOrd="0" destOrd="0" presId="urn:microsoft.com/office/officeart/2008/layout/HorizontalMultiLevelHierarchy"/>
    <dgm:cxn modelId="{605A0280-CF95-4DC6-8912-54A6C7F841AF}" type="presOf" srcId="{47699A75-5D24-4131-826B-A877977E4C4E}" destId="{717F2619-F1BC-4244-A0C7-708A25BC3EF1}" srcOrd="0" destOrd="0" presId="urn:microsoft.com/office/officeart/2008/layout/HorizontalMultiLevelHierarchy"/>
    <dgm:cxn modelId="{443C0481-9FA1-41A1-89DA-6D65D0B3D237}" type="presOf" srcId="{7D172200-C5F7-4309-9080-CCB791633036}" destId="{78D2EF13-600E-46B9-B602-4685CB9EB8F7}" srcOrd="0" destOrd="0" presId="urn:microsoft.com/office/officeart/2008/layout/HorizontalMultiLevelHierarchy"/>
    <dgm:cxn modelId="{4A53F281-618F-4F0B-A447-6BB26E1751B0}" type="presOf" srcId="{090F2F83-0341-488D-B8F4-D3E22D9E6B96}" destId="{101199CB-AE73-4AA4-9CDA-070F30138EFF}" srcOrd="1" destOrd="0" presId="urn:microsoft.com/office/officeart/2008/layout/HorizontalMultiLevelHierarchy"/>
    <dgm:cxn modelId="{1DA8A484-5F19-4425-9ED0-B8DC52F973A1}" srcId="{C31C7C80-2C8F-4D23-86FF-D51B9E39C17B}" destId="{DDCC535E-F12F-400C-AACA-E3EEF5D98874}" srcOrd="1" destOrd="0" parTransId="{7D172200-C5F7-4309-9080-CCB791633036}" sibTransId="{F134074B-5E65-49B0-9EF4-DE44E4CE8CA9}"/>
    <dgm:cxn modelId="{A9B48B8E-2CF2-4216-ACF6-A96E61CB0EA2}" srcId="{6BB82BC4-8485-4AB6-A4F2-53C971E93B15}" destId="{4C5E28B2-71A6-4F87-8335-6547B32B6CFE}" srcOrd="1" destOrd="0" parTransId="{090F2F83-0341-488D-B8F4-D3E22D9E6B96}" sibTransId="{224469F4-21FF-4078-A99B-C7948DCB4FE6}"/>
    <dgm:cxn modelId="{D2EAA998-BFEE-41D3-9979-F02F43587F9B}" srcId="{9D7FD89A-12FB-4C4F-9B68-F00846955C3E}" destId="{C033D0EE-2A6B-4874-AAE8-E3DA401BD02D}" srcOrd="0" destOrd="0" parTransId="{B12D9E04-1B09-4E73-8AAB-F434234F02CA}" sibTransId="{6731990F-9D15-4331-AF88-6EE32001705E}"/>
    <dgm:cxn modelId="{3C9D659F-B3DE-4305-B000-23E705F9B988}" type="presOf" srcId="{C033D0EE-2A6B-4874-AAE8-E3DA401BD02D}" destId="{95258BAC-2834-4093-9A18-4BBB1588C117}" srcOrd="0" destOrd="0" presId="urn:microsoft.com/office/officeart/2008/layout/HorizontalMultiLevelHierarchy"/>
    <dgm:cxn modelId="{2821C9A6-3339-49EB-91DF-7E7A4831049E}" type="presOf" srcId="{2C8DB744-7936-487F-9421-46C7D08555C1}" destId="{35447884-FAD2-477B-9F40-E2ED76D1C994}" srcOrd="0" destOrd="0" presId="urn:microsoft.com/office/officeart/2008/layout/HorizontalMultiLevelHierarchy"/>
    <dgm:cxn modelId="{9BCA23C4-6110-4EC9-9F9A-F316E2B7662D}" srcId="{6BB82BC4-8485-4AB6-A4F2-53C971E93B15}" destId="{2C8DB744-7936-487F-9421-46C7D08555C1}" srcOrd="0" destOrd="0" parTransId="{8643A5BE-E068-4AA5-B52C-4B6BA599DE11}" sibTransId="{8C04F4FA-B515-4295-A9B9-02CA330FFFEA}"/>
    <dgm:cxn modelId="{AFF9C1C5-C52B-4DDF-99E1-60D5FFAF9B51}" type="presOf" srcId="{AA30C524-F927-4AF9-B30B-8EF2468199B4}" destId="{35885DAC-11DA-4FCF-84A2-BFEA439CE99D}" srcOrd="0" destOrd="0" presId="urn:microsoft.com/office/officeart/2008/layout/HorizontalMultiLevelHierarchy"/>
    <dgm:cxn modelId="{E7E549CE-8732-4D54-B410-E5FA2CEE9298}" type="presOf" srcId="{29A892D7-C3F8-422F-A44B-AA5A0185E761}" destId="{20DF122E-9FBE-4607-80E8-78BF196DDF2E}" srcOrd="1" destOrd="0" presId="urn:microsoft.com/office/officeart/2008/layout/HorizontalMultiLevelHierarchy"/>
    <dgm:cxn modelId="{C13AEED7-701B-44B8-B8AE-ACC54971B782}" type="presOf" srcId="{4C5E28B2-71A6-4F87-8335-6547B32B6CFE}" destId="{88F47733-5ACD-486B-A0E4-591D066C6BA9}" srcOrd="0" destOrd="0" presId="urn:microsoft.com/office/officeart/2008/layout/HorizontalMultiLevelHierarchy"/>
    <dgm:cxn modelId="{D692B5E8-9C8B-47C0-8ECB-8F687DFD41E3}" srcId="{C31C7C80-2C8F-4D23-86FF-D51B9E39C17B}" destId="{5D47CB86-F79E-4BDC-8DDD-7B2F970BBF8E}" srcOrd="0" destOrd="0" parTransId="{47699A75-5D24-4131-826B-A877977E4C4E}" sibTransId="{B8F7FFFF-1B9B-4636-8D98-72F3B73AD8B3}"/>
    <dgm:cxn modelId="{FFE6C7EB-F5AF-4B0E-BF6F-A9FA80E2D3EA}" type="presOf" srcId="{29A892D7-C3F8-422F-A44B-AA5A0185E761}" destId="{B7978E73-7C4A-42D5-B18B-8C5F94BFAFFA}" srcOrd="0" destOrd="0" presId="urn:microsoft.com/office/officeart/2008/layout/HorizontalMultiLevelHierarchy"/>
    <dgm:cxn modelId="{F0976EFB-E7AA-482A-A0A9-6FFDC3AE4FE4}" type="presOf" srcId="{8643A5BE-E068-4AA5-B52C-4B6BA599DE11}" destId="{3A6EE923-1343-4D62-8049-4CBF89997255}" srcOrd="1" destOrd="0" presId="urn:microsoft.com/office/officeart/2008/layout/HorizontalMultiLevelHierarchy"/>
    <dgm:cxn modelId="{B8323F7E-C4D1-48F3-8506-90CF369EFC3F}" type="presParOf" srcId="{2AA338A7-D148-43F2-84C4-65AB04FDED11}" destId="{C9F816CE-9148-4C22-AC45-D2AAD4B3D8FB}" srcOrd="0" destOrd="0" presId="urn:microsoft.com/office/officeart/2008/layout/HorizontalMultiLevelHierarchy"/>
    <dgm:cxn modelId="{BBDA891D-7276-4C36-99FC-69B3A8F4DDF6}" type="presParOf" srcId="{C9F816CE-9148-4C22-AC45-D2AAD4B3D8FB}" destId="{95258BAC-2834-4093-9A18-4BBB1588C117}" srcOrd="0" destOrd="0" presId="urn:microsoft.com/office/officeart/2008/layout/HorizontalMultiLevelHierarchy"/>
    <dgm:cxn modelId="{98BD7FD6-1B0D-4316-8BEB-972060341F81}" type="presParOf" srcId="{C9F816CE-9148-4C22-AC45-D2AAD4B3D8FB}" destId="{5C312F45-A3F4-4376-8290-FEE17927AB4C}" srcOrd="1" destOrd="0" presId="urn:microsoft.com/office/officeart/2008/layout/HorizontalMultiLevelHierarchy"/>
    <dgm:cxn modelId="{F4C81747-8173-44F9-A3B2-0796E3E88657}" type="presParOf" srcId="{5C312F45-A3F4-4376-8290-FEE17927AB4C}" destId="{B7978E73-7C4A-42D5-B18B-8C5F94BFAFFA}" srcOrd="0" destOrd="0" presId="urn:microsoft.com/office/officeart/2008/layout/HorizontalMultiLevelHierarchy"/>
    <dgm:cxn modelId="{05F81D11-AFB5-4633-B890-3E9A0FD4E345}" type="presParOf" srcId="{B7978E73-7C4A-42D5-B18B-8C5F94BFAFFA}" destId="{20DF122E-9FBE-4607-80E8-78BF196DDF2E}" srcOrd="0" destOrd="0" presId="urn:microsoft.com/office/officeart/2008/layout/HorizontalMultiLevelHierarchy"/>
    <dgm:cxn modelId="{0944EBCB-11A9-42B2-BF96-1B3254424D98}" type="presParOf" srcId="{5C312F45-A3F4-4376-8290-FEE17927AB4C}" destId="{16A40379-8354-4E1C-9DDB-9B3A84672985}" srcOrd="1" destOrd="0" presId="urn:microsoft.com/office/officeart/2008/layout/HorizontalMultiLevelHierarchy"/>
    <dgm:cxn modelId="{649B3637-CC68-4934-87C8-CF9B81A5C35E}" type="presParOf" srcId="{16A40379-8354-4E1C-9DDB-9B3A84672985}" destId="{AFE4E49E-4174-452D-8A38-0F07D40F6A2D}" srcOrd="0" destOrd="0" presId="urn:microsoft.com/office/officeart/2008/layout/HorizontalMultiLevelHierarchy"/>
    <dgm:cxn modelId="{39F5E547-C918-4E4B-8E5A-5DAB3DA96FC5}" type="presParOf" srcId="{16A40379-8354-4E1C-9DDB-9B3A84672985}" destId="{9685140B-E5A2-49C1-82E4-2CF9B1264375}" srcOrd="1" destOrd="0" presId="urn:microsoft.com/office/officeart/2008/layout/HorizontalMultiLevelHierarchy"/>
    <dgm:cxn modelId="{5967E735-F5F2-4B35-81E3-7C3AE38B4112}" type="presParOf" srcId="{9685140B-E5A2-49C1-82E4-2CF9B1264375}" destId="{717F2619-F1BC-4244-A0C7-708A25BC3EF1}" srcOrd="0" destOrd="0" presId="urn:microsoft.com/office/officeart/2008/layout/HorizontalMultiLevelHierarchy"/>
    <dgm:cxn modelId="{35A602AD-E13C-41C5-A26D-A2C23F1B4E39}" type="presParOf" srcId="{717F2619-F1BC-4244-A0C7-708A25BC3EF1}" destId="{5D8B150B-ADBA-4A01-AF3C-746A0FBE6624}" srcOrd="0" destOrd="0" presId="urn:microsoft.com/office/officeart/2008/layout/HorizontalMultiLevelHierarchy"/>
    <dgm:cxn modelId="{A0FC9AE2-1A21-484F-AAAF-9BF47DEA0F2B}" type="presParOf" srcId="{9685140B-E5A2-49C1-82E4-2CF9B1264375}" destId="{DDA9F1B3-F23A-441A-9545-B9B51BCE1867}" srcOrd="1" destOrd="0" presId="urn:microsoft.com/office/officeart/2008/layout/HorizontalMultiLevelHierarchy"/>
    <dgm:cxn modelId="{35CC6298-094E-46A3-B986-0486780746CA}" type="presParOf" srcId="{DDA9F1B3-F23A-441A-9545-B9B51BCE1867}" destId="{E9D68450-9892-421D-ACA7-C0C0B871799E}" srcOrd="0" destOrd="0" presId="urn:microsoft.com/office/officeart/2008/layout/HorizontalMultiLevelHierarchy"/>
    <dgm:cxn modelId="{5CDBD68D-5F20-4742-ACB0-F69DDC752B6A}" type="presParOf" srcId="{DDA9F1B3-F23A-441A-9545-B9B51BCE1867}" destId="{1AB78336-AB11-43BD-AB4D-F450168B16CD}" srcOrd="1" destOrd="0" presId="urn:microsoft.com/office/officeart/2008/layout/HorizontalMultiLevelHierarchy"/>
    <dgm:cxn modelId="{E89D63F2-0B2E-443E-AE43-9CD92329FBE8}" type="presParOf" srcId="{9685140B-E5A2-49C1-82E4-2CF9B1264375}" destId="{78D2EF13-600E-46B9-B602-4685CB9EB8F7}" srcOrd="2" destOrd="0" presId="urn:microsoft.com/office/officeart/2008/layout/HorizontalMultiLevelHierarchy"/>
    <dgm:cxn modelId="{28F4F122-E70A-4FEB-B109-9D21970DFE25}" type="presParOf" srcId="{78D2EF13-600E-46B9-B602-4685CB9EB8F7}" destId="{4558A40E-52CF-4924-9EA6-DAEBCC6C29D9}" srcOrd="0" destOrd="0" presId="urn:microsoft.com/office/officeart/2008/layout/HorizontalMultiLevelHierarchy"/>
    <dgm:cxn modelId="{B0C5F3DE-38BA-4CBA-B7B5-A799FBE23514}" type="presParOf" srcId="{9685140B-E5A2-49C1-82E4-2CF9B1264375}" destId="{EBFBAE5B-DF21-4AE3-972B-B3DA11F49315}" srcOrd="3" destOrd="0" presId="urn:microsoft.com/office/officeart/2008/layout/HorizontalMultiLevelHierarchy"/>
    <dgm:cxn modelId="{F09CD245-83D1-4D55-9E68-071E4E854454}" type="presParOf" srcId="{EBFBAE5B-DF21-4AE3-972B-B3DA11F49315}" destId="{971BB813-D02C-4B7E-8999-E34EBA3FF545}" srcOrd="0" destOrd="0" presId="urn:microsoft.com/office/officeart/2008/layout/HorizontalMultiLevelHierarchy"/>
    <dgm:cxn modelId="{3F0815E1-686C-4E3F-B02F-E59381BEFA22}" type="presParOf" srcId="{EBFBAE5B-DF21-4AE3-972B-B3DA11F49315}" destId="{07AA4BAC-A42D-4913-8B95-C9CB7A9B83DE}" srcOrd="1" destOrd="0" presId="urn:microsoft.com/office/officeart/2008/layout/HorizontalMultiLevelHierarchy"/>
    <dgm:cxn modelId="{8ADDD494-4A3F-4567-AC87-83E69832AC82}" type="presParOf" srcId="{5C312F45-A3F4-4376-8290-FEE17927AB4C}" destId="{35885DAC-11DA-4FCF-84A2-BFEA439CE99D}" srcOrd="2" destOrd="0" presId="urn:microsoft.com/office/officeart/2008/layout/HorizontalMultiLevelHierarchy"/>
    <dgm:cxn modelId="{C86832C1-B437-4245-985A-53321C0A2037}" type="presParOf" srcId="{35885DAC-11DA-4FCF-84A2-BFEA439CE99D}" destId="{B0A4223A-D6CB-42B3-8661-61394311999B}" srcOrd="0" destOrd="0" presId="urn:microsoft.com/office/officeart/2008/layout/HorizontalMultiLevelHierarchy"/>
    <dgm:cxn modelId="{7862388B-0404-41B6-99D2-E1022F20485B}" type="presParOf" srcId="{5C312F45-A3F4-4376-8290-FEE17927AB4C}" destId="{946C7242-E650-43CD-8A67-2D3D5595FA14}" srcOrd="3" destOrd="0" presId="urn:microsoft.com/office/officeart/2008/layout/HorizontalMultiLevelHierarchy"/>
    <dgm:cxn modelId="{0D94670D-8629-4087-85DA-AC4B54432872}" type="presParOf" srcId="{946C7242-E650-43CD-8A67-2D3D5595FA14}" destId="{A1672275-2A5F-4D51-83DC-D4BE93AB919C}" srcOrd="0" destOrd="0" presId="urn:microsoft.com/office/officeart/2008/layout/HorizontalMultiLevelHierarchy"/>
    <dgm:cxn modelId="{89716B82-1579-4FC2-8449-C28179BAB667}" type="presParOf" srcId="{946C7242-E650-43CD-8A67-2D3D5595FA14}" destId="{AF6A9991-145C-4AD2-BDA3-94AFA144EFB5}" srcOrd="1" destOrd="0" presId="urn:microsoft.com/office/officeart/2008/layout/HorizontalMultiLevelHierarchy"/>
    <dgm:cxn modelId="{FA00FD8C-4656-4201-BDD5-50FEA317918F}" type="presParOf" srcId="{AF6A9991-145C-4AD2-BDA3-94AFA144EFB5}" destId="{2610CE14-4E61-4D8A-A357-226CCDC81128}" srcOrd="0" destOrd="0" presId="urn:microsoft.com/office/officeart/2008/layout/HorizontalMultiLevelHierarchy"/>
    <dgm:cxn modelId="{76044C43-FE2A-45AD-9665-F19A34B0D817}" type="presParOf" srcId="{2610CE14-4E61-4D8A-A357-226CCDC81128}" destId="{3A6EE923-1343-4D62-8049-4CBF89997255}" srcOrd="0" destOrd="0" presId="urn:microsoft.com/office/officeart/2008/layout/HorizontalMultiLevelHierarchy"/>
    <dgm:cxn modelId="{5A133BBD-9939-4AC7-B510-1AF3E7ECDC59}" type="presParOf" srcId="{AF6A9991-145C-4AD2-BDA3-94AFA144EFB5}" destId="{D278AAB2-C889-4F93-B3B8-4A20998954A3}" srcOrd="1" destOrd="0" presId="urn:microsoft.com/office/officeart/2008/layout/HorizontalMultiLevelHierarchy"/>
    <dgm:cxn modelId="{F6388D4B-8462-4503-BAD9-051370703A75}" type="presParOf" srcId="{D278AAB2-C889-4F93-B3B8-4A20998954A3}" destId="{35447884-FAD2-477B-9F40-E2ED76D1C994}" srcOrd="0" destOrd="0" presId="urn:microsoft.com/office/officeart/2008/layout/HorizontalMultiLevelHierarchy"/>
    <dgm:cxn modelId="{6E9CBAC7-EAE0-45A6-BF30-3B929176ECF1}" type="presParOf" srcId="{D278AAB2-C889-4F93-B3B8-4A20998954A3}" destId="{020092AD-A5AA-446D-A30C-B0BB64E4EDFD}" srcOrd="1" destOrd="0" presId="urn:microsoft.com/office/officeart/2008/layout/HorizontalMultiLevelHierarchy"/>
    <dgm:cxn modelId="{9EDDB418-595C-4AC6-A258-C59C86E17FCA}" type="presParOf" srcId="{AF6A9991-145C-4AD2-BDA3-94AFA144EFB5}" destId="{848534E3-3265-4F88-B828-558D895E5FBD}" srcOrd="2" destOrd="0" presId="urn:microsoft.com/office/officeart/2008/layout/HorizontalMultiLevelHierarchy"/>
    <dgm:cxn modelId="{D8FF5CB6-08E5-4A78-96C1-8A2F1A4348F9}" type="presParOf" srcId="{848534E3-3265-4F88-B828-558D895E5FBD}" destId="{101199CB-AE73-4AA4-9CDA-070F30138EFF}" srcOrd="0" destOrd="0" presId="urn:microsoft.com/office/officeart/2008/layout/HorizontalMultiLevelHierarchy"/>
    <dgm:cxn modelId="{978E7A02-0056-4D74-B705-A2AAB82C75A5}" type="presParOf" srcId="{AF6A9991-145C-4AD2-BDA3-94AFA144EFB5}" destId="{0D63308B-BE37-45AC-B319-15914B5F5AA2}" srcOrd="3" destOrd="0" presId="urn:microsoft.com/office/officeart/2008/layout/HorizontalMultiLevelHierarchy"/>
    <dgm:cxn modelId="{84D0FECB-7E54-413F-ADE6-84C627D3F623}" type="presParOf" srcId="{0D63308B-BE37-45AC-B319-15914B5F5AA2}" destId="{88F47733-5ACD-486B-A0E4-591D066C6BA9}" srcOrd="0" destOrd="0" presId="urn:microsoft.com/office/officeart/2008/layout/HorizontalMultiLevelHierarchy"/>
    <dgm:cxn modelId="{AB860E3F-1FE1-4A58-ADC8-A244AC2914A8}" type="presParOf" srcId="{0D63308B-BE37-45AC-B319-15914B5F5AA2}" destId="{CF2E61D5-005F-45C5-9A26-8D553A795EE8}"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534E3-3265-4F88-B828-558D895E5FBD}">
      <dsp:nvSpPr>
        <dsp:cNvPr id="0" name=""/>
        <dsp:cNvSpPr/>
      </dsp:nvSpPr>
      <dsp:spPr>
        <a:xfrm>
          <a:off x="3373572" y="1571324"/>
          <a:ext cx="1807343" cy="288690"/>
        </a:xfrm>
        <a:custGeom>
          <a:avLst/>
          <a:gdLst/>
          <a:ahLst/>
          <a:cxnLst/>
          <a:rect l="0" t="0" r="0" b="0"/>
          <a:pathLst>
            <a:path>
              <a:moveTo>
                <a:pt x="0" y="0"/>
              </a:moveTo>
              <a:lnTo>
                <a:pt x="903671" y="0"/>
              </a:lnTo>
              <a:lnTo>
                <a:pt x="903671" y="288690"/>
              </a:lnTo>
              <a:lnTo>
                <a:pt x="1807343" y="28869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231488" y="1669913"/>
        <a:ext cx="91512" cy="91512"/>
      </dsp:txXfrm>
    </dsp:sp>
    <dsp:sp modelId="{2610CE14-4E61-4D8A-A357-226CCDC81128}">
      <dsp:nvSpPr>
        <dsp:cNvPr id="0" name=""/>
        <dsp:cNvSpPr/>
      </dsp:nvSpPr>
      <dsp:spPr>
        <a:xfrm>
          <a:off x="3373572" y="1344098"/>
          <a:ext cx="1807343" cy="227226"/>
        </a:xfrm>
        <a:custGeom>
          <a:avLst/>
          <a:gdLst/>
          <a:ahLst/>
          <a:cxnLst/>
          <a:rect l="0" t="0" r="0" b="0"/>
          <a:pathLst>
            <a:path>
              <a:moveTo>
                <a:pt x="0" y="227226"/>
              </a:moveTo>
              <a:lnTo>
                <a:pt x="903671" y="227226"/>
              </a:lnTo>
              <a:lnTo>
                <a:pt x="903671" y="0"/>
              </a:lnTo>
              <a:lnTo>
                <a:pt x="1807343" y="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231705" y="1412172"/>
        <a:ext cx="91078" cy="91078"/>
      </dsp:txXfrm>
    </dsp:sp>
    <dsp:sp modelId="{35885DAC-11DA-4FCF-84A2-BFEA439CE99D}">
      <dsp:nvSpPr>
        <dsp:cNvPr id="0" name=""/>
        <dsp:cNvSpPr/>
      </dsp:nvSpPr>
      <dsp:spPr>
        <a:xfrm>
          <a:off x="1206129" y="1086140"/>
          <a:ext cx="813678" cy="485184"/>
        </a:xfrm>
        <a:custGeom>
          <a:avLst/>
          <a:gdLst/>
          <a:ahLst/>
          <a:cxnLst/>
          <a:rect l="0" t="0" r="0" b="0"/>
          <a:pathLst>
            <a:path>
              <a:moveTo>
                <a:pt x="0" y="0"/>
              </a:moveTo>
              <a:lnTo>
                <a:pt x="406839" y="0"/>
              </a:lnTo>
              <a:lnTo>
                <a:pt x="406839" y="485184"/>
              </a:lnTo>
              <a:lnTo>
                <a:pt x="813678" y="48518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1589284" y="1305048"/>
        <a:ext cx="47367" cy="47367"/>
      </dsp:txXfrm>
    </dsp:sp>
    <dsp:sp modelId="{78D2EF13-600E-46B9-B602-4685CB9EB8F7}">
      <dsp:nvSpPr>
        <dsp:cNvPr id="0" name=""/>
        <dsp:cNvSpPr/>
      </dsp:nvSpPr>
      <dsp:spPr>
        <a:xfrm>
          <a:off x="3383820" y="570223"/>
          <a:ext cx="1797095" cy="257958"/>
        </a:xfrm>
        <a:custGeom>
          <a:avLst/>
          <a:gdLst/>
          <a:ahLst/>
          <a:cxnLst/>
          <a:rect l="0" t="0" r="0" b="0"/>
          <a:pathLst>
            <a:path>
              <a:moveTo>
                <a:pt x="0" y="0"/>
              </a:moveTo>
              <a:lnTo>
                <a:pt x="898547" y="0"/>
              </a:lnTo>
              <a:lnTo>
                <a:pt x="898547" y="257958"/>
              </a:lnTo>
              <a:lnTo>
                <a:pt x="1797095" y="25795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236980" y="653814"/>
        <a:ext cx="90775" cy="90775"/>
      </dsp:txXfrm>
    </dsp:sp>
    <dsp:sp modelId="{717F2619-F1BC-4244-A0C7-708A25BC3EF1}">
      <dsp:nvSpPr>
        <dsp:cNvPr id="0" name=""/>
        <dsp:cNvSpPr/>
      </dsp:nvSpPr>
      <dsp:spPr>
        <a:xfrm>
          <a:off x="3383820" y="312265"/>
          <a:ext cx="1797095" cy="257958"/>
        </a:xfrm>
        <a:custGeom>
          <a:avLst/>
          <a:gdLst/>
          <a:ahLst/>
          <a:cxnLst/>
          <a:rect l="0" t="0" r="0" b="0"/>
          <a:pathLst>
            <a:path>
              <a:moveTo>
                <a:pt x="0" y="257958"/>
              </a:moveTo>
              <a:lnTo>
                <a:pt x="898547" y="257958"/>
              </a:lnTo>
              <a:lnTo>
                <a:pt x="898547" y="0"/>
              </a:lnTo>
              <a:lnTo>
                <a:pt x="1797095" y="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4236980" y="395856"/>
        <a:ext cx="90775" cy="90775"/>
      </dsp:txXfrm>
    </dsp:sp>
    <dsp:sp modelId="{B7978E73-7C4A-42D5-B18B-8C5F94BFAFFA}">
      <dsp:nvSpPr>
        <dsp:cNvPr id="0" name=""/>
        <dsp:cNvSpPr/>
      </dsp:nvSpPr>
      <dsp:spPr>
        <a:xfrm>
          <a:off x="1206129" y="570223"/>
          <a:ext cx="823926" cy="515916"/>
        </a:xfrm>
        <a:custGeom>
          <a:avLst/>
          <a:gdLst/>
          <a:ahLst/>
          <a:cxnLst/>
          <a:rect l="0" t="0" r="0" b="0"/>
          <a:pathLst>
            <a:path>
              <a:moveTo>
                <a:pt x="0" y="515916"/>
              </a:moveTo>
              <a:lnTo>
                <a:pt x="411963" y="515916"/>
              </a:lnTo>
              <a:lnTo>
                <a:pt x="411963" y="0"/>
              </a:lnTo>
              <a:lnTo>
                <a:pt x="823926"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latin typeface="Calibri" panose="020F0502020204030204" pitchFamily="34" charset="0"/>
            <a:cs typeface="Calibri" panose="020F0502020204030204" pitchFamily="34" charset="0"/>
          </a:endParaRPr>
        </a:p>
      </dsp:txBody>
      <dsp:txXfrm>
        <a:off x="1593789" y="803878"/>
        <a:ext cx="48606" cy="48606"/>
      </dsp:txXfrm>
    </dsp:sp>
    <dsp:sp modelId="{95258BAC-2834-4093-9A18-4BBB1588C117}">
      <dsp:nvSpPr>
        <dsp:cNvPr id="0" name=""/>
        <dsp:cNvSpPr/>
      </dsp:nvSpPr>
      <dsp:spPr>
        <a:xfrm rot="16200000">
          <a:off x="-86377" y="879773"/>
          <a:ext cx="2172280"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All Variables</a:t>
          </a:r>
        </a:p>
      </dsp:txBody>
      <dsp:txXfrm>
        <a:off x="-86377" y="879773"/>
        <a:ext cx="2172280" cy="412733"/>
      </dsp:txXfrm>
    </dsp:sp>
    <dsp:sp modelId="{AFE4E49E-4174-452D-8A38-0F07D40F6A2D}">
      <dsp:nvSpPr>
        <dsp:cNvPr id="0" name=""/>
        <dsp:cNvSpPr/>
      </dsp:nvSpPr>
      <dsp:spPr>
        <a:xfrm>
          <a:off x="2030055" y="363856"/>
          <a:ext cx="1353764"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Numerical</a:t>
          </a:r>
        </a:p>
      </dsp:txBody>
      <dsp:txXfrm>
        <a:off x="2030055" y="363856"/>
        <a:ext cx="1353764" cy="412733"/>
      </dsp:txXfrm>
    </dsp:sp>
    <dsp:sp modelId="{E9D68450-9892-421D-ACA7-C0C0B871799E}">
      <dsp:nvSpPr>
        <dsp:cNvPr id="0" name=""/>
        <dsp:cNvSpPr/>
      </dsp:nvSpPr>
      <dsp:spPr>
        <a:xfrm>
          <a:off x="5180916" y="105898"/>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Continuous</a:t>
          </a:r>
        </a:p>
      </dsp:txBody>
      <dsp:txXfrm>
        <a:off x="5180916" y="105898"/>
        <a:ext cx="1710617" cy="412733"/>
      </dsp:txXfrm>
    </dsp:sp>
    <dsp:sp modelId="{971BB813-D02C-4B7E-8999-E34EBA3FF545}">
      <dsp:nvSpPr>
        <dsp:cNvPr id="0" name=""/>
        <dsp:cNvSpPr/>
      </dsp:nvSpPr>
      <dsp:spPr>
        <a:xfrm>
          <a:off x="5180916" y="621815"/>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Discrete</a:t>
          </a:r>
        </a:p>
      </dsp:txBody>
      <dsp:txXfrm>
        <a:off x="5180916" y="621815"/>
        <a:ext cx="1710617" cy="412733"/>
      </dsp:txXfrm>
    </dsp:sp>
    <dsp:sp modelId="{A1672275-2A5F-4D51-83DC-D4BE93AB919C}">
      <dsp:nvSpPr>
        <dsp:cNvPr id="0" name=""/>
        <dsp:cNvSpPr/>
      </dsp:nvSpPr>
      <dsp:spPr>
        <a:xfrm>
          <a:off x="2019807" y="1364957"/>
          <a:ext cx="1353764"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Categorical</a:t>
          </a:r>
        </a:p>
      </dsp:txBody>
      <dsp:txXfrm>
        <a:off x="2019807" y="1364957"/>
        <a:ext cx="1353764" cy="412733"/>
      </dsp:txXfrm>
    </dsp:sp>
    <dsp:sp modelId="{35447884-FAD2-477B-9F40-E2ED76D1C994}">
      <dsp:nvSpPr>
        <dsp:cNvPr id="0" name=""/>
        <dsp:cNvSpPr/>
      </dsp:nvSpPr>
      <dsp:spPr>
        <a:xfrm>
          <a:off x="5180916" y="1137731"/>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Regular Categorical</a:t>
          </a:r>
        </a:p>
      </dsp:txBody>
      <dsp:txXfrm>
        <a:off x="5180916" y="1137731"/>
        <a:ext cx="1710617" cy="412733"/>
      </dsp:txXfrm>
    </dsp:sp>
    <dsp:sp modelId="{88F47733-5ACD-486B-A0E4-591D066C6BA9}">
      <dsp:nvSpPr>
        <dsp:cNvPr id="0" name=""/>
        <dsp:cNvSpPr/>
      </dsp:nvSpPr>
      <dsp:spPr>
        <a:xfrm>
          <a:off x="5180916" y="1653648"/>
          <a:ext cx="1710617" cy="412733"/>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cs typeface="Calibri" panose="020F0502020204030204" pitchFamily="34" charset="0"/>
            </a:rPr>
            <a:t>Ordinal</a:t>
          </a:r>
        </a:p>
      </dsp:txBody>
      <dsp:txXfrm>
        <a:off x="5180916" y="1653648"/>
        <a:ext cx="1710617" cy="41273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E1FAF0-DAF1-9548-BAFA-1BF13186F5D1}" type="datetimeFigureOut">
              <a:rPr lang="en-US" smtClean="0"/>
              <a:t>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8102A0-6DFF-564E-BC8C-83AAE0761026}" type="slidenum">
              <a:rPr lang="en-US" smtClean="0"/>
              <a:t>‹#›</a:t>
            </a:fld>
            <a:endParaRPr lang="en-US"/>
          </a:p>
        </p:txBody>
      </p:sp>
    </p:spTree>
    <p:extLst>
      <p:ext uri="{BB962C8B-B14F-4D97-AF65-F5344CB8AC3E}">
        <p14:creationId xmlns:p14="http://schemas.microsoft.com/office/powerpoint/2010/main" val="3565445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Iu25wy7icok"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stattrek.com/probability-distributions/binomial.aspx"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khanacademy.org/math/statistics-probability/random-variables-stats-library/poisson-distribution/v/poisson-process-1"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youtube.com/watch?v=mtbJbDwqWLE"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youtube.com/watch?v=6fUYt1alA1U"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www.youtube.com/watch?v=2SCg8Kuh0tE"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youtube.com/watch?v=0WejW9MiTG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youtube.com/watch?v=zPG4NjIkCjc"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youtube.com/watch?v=Txlm4ORI4Gs"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youtube.com/watch?v=YAlJCEDH2uY"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youtube.com/watch?v=YAlJCEDH2uY"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youtube.com/watch?v=5Z9OIYA8He8"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youtube.com/watch?v=5Z9OIYA8He8"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youtube.com/watch?v=zR2QLacylqQ"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www.khanacademy.org/math/ap-statistics/random-variables-ap/discrete-random-variables/v/discrete-probability-distribution" TargetMode="Externa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youtube.com/watch?v=hlM7zdf7zwU"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youtube.com/watch?v=5ABpqVSx33I"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youtube.com/watch?v=FlIiYdHHpwU"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youtube.com/watch?v=Xg8_iSkJpAE"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youtube.com/watch?v=Xg8_iSkJpAE"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youtube.com/watch?v=2QeDRsxSF9M"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a:t>
            </a:fld>
            <a:endParaRPr lang="en-US" dirty="0"/>
          </a:p>
        </p:txBody>
      </p:sp>
    </p:spTree>
    <p:extLst>
      <p:ext uri="{BB962C8B-B14F-4D97-AF65-F5344CB8AC3E}">
        <p14:creationId xmlns:p14="http://schemas.microsoft.com/office/powerpoint/2010/main" val="1542384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https://www.youtube.com/watch?v=lBuJmzyiu8Y (Skewness)</a:t>
            </a:r>
          </a:p>
          <a:p>
            <a:r>
              <a:rPr lang="en-US" altLang="en-US" dirty="0"/>
              <a:t>https://www.youtube.com/watch?v=Nhlof2T-tV4 (Kurtosis)</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11</a:t>
            </a:fld>
            <a:endParaRPr lang="en-US" dirty="0"/>
          </a:p>
        </p:txBody>
      </p:sp>
    </p:spTree>
    <p:extLst>
      <p:ext uri="{BB962C8B-B14F-4D97-AF65-F5344CB8AC3E}">
        <p14:creationId xmlns:p14="http://schemas.microsoft.com/office/powerpoint/2010/main" val="3340959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https://www.youtube.com/watch?v=Snf6Wpn-L4c (Percentiles and Quartiles)</a:t>
            </a:r>
          </a:p>
          <a:p>
            <a:r>
              <a:rPr lang="en-US" altLang="en-US" dirty="0"/>
              <a:t>https://www.youtube.com/watch?v=gp_fUdPXpG4 (Measure of Dispersion)</a:t>
            </a:r>
          </a:p>
          <a:p>
            <a:endParaRPr lang="en-US" altLang="en-US" dirty="0"/>
          </a:p>
          <a:p>
            <a:r>
              <a:rPr lang="en-US" altLang="en-US" dirty="0"/>
              <a:t>https://www.youtube.com/watch?v=92s7IVS6A34 ( N for Population vs.</a:t>
            </a:r>
            <a:r>
              <a:rPr lang="en-US" altLang="en-US" baseline="0" dirty="0"/>
              <a:t> N-1 for Sample Explained)</a:t>
            </a:r>
          </a:p>
          <a:p>
            <a:r>
              <a:rPr lang="en-US" altLang="en-US" dirty="0"/>
              <a:t>https://www.youtube.com/watch?v=9ONRMymR2Eg</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12</a:t>
            </a:fld>
            <a:endParaRPr lang="en-US" dirty="0"/>
          </a:p>
        </p:txBody>
      </p:sp>
    </p:spTree>
    <p:extLst>
      <p:ext uri="{BB962C8B-B14F-4D97-AF65-F5344CB8AC3E}">
        <p14:creationId xmlns:p14="http://schemas.microsoft.com/office/powerpoint/2010/main" val="1128711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https://www.youtube.com/watch?v=usY1oY0bWQ8 (Introduction to Probability)</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13</a:t>
            </a:fld>
            <a:endParaRPr lang="en-US" dirty="0"/>
          </a:p>
        </p:txBody>
      </p:sp>
    </p:spTree>
    <p:extLst>
      <p:ext uri="{BB962C8B-B14F-4D97-AF65-F5344CB8AC3E}">
        <p14:creationId xmlns:p14="http://schemas.microsoft.com/office/powerpoint/2010/main" val="4230791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14</a:t>
            </a:fld>
            <a:endParaRPr lang="en-US" dirty="0"/>
          </a:p>
        </p:txBody>
      </p:sp>
    </p:spTree>
    <p:extLst>
      <p:ext uri="{BB962C8B-B14F-4D97-AF65-F5344CB8AC3E}">
        <p14:creationId xmlns:p14="http://schemas.microsoft.com/office/powerpoint/2010/main" val="859816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https://www.youtube.com/watch?v=H02B3aMNKzE (Conditional Probability)</a:t>
            </a:r>
          </a:p>
          <a:p>
            <a:r>
              <a:rPr lang="en-US" dirty="0"/>
              <a:t>https://www.youtube.com/watch?v=Y-V4rfdl3NI (</a:t>
            </a:r>
            <a:r>
              <a:rPr lang="en-US" dirty="0" err="1"/>
              <a:t>Baye’s</a:t>
            </a:r>
            <a:r>
              <a:rPr lang="en-US" dirty="0"/>
              <a:t> Theorem)</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15</a:t>
            </a:fld>
            <a:endParaRPr lang="en-US" dirty="0"/>
          </a:p>
        </p:txBody>
      </p:sp>
    </p:spTree>
    <p:extLst>
      <p:ext uri="{BB962C8B-B14F-4D97-AF65-F5344CB8AC3E}">
        <p14:creationId xmlns:p14="http://schemas.microsoft.com/office/powerpoint/2010/main" val="282650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16</a:t>
            </a:fld>
            <a:endParaRPr lang="en-US" dirty="0"/>
          </a:p>
        </p:txBody>
      </p:sp>
    </p:spTree>
    <p:extLst>
      <p:ext uri="{BB962C8B-B14F-4D97-AF65-F5344CB8AC3E}">
        <p14:creationId xmlns:p14="http://schemas.microsoft.com/office/powerpoint/2010/main" val="3239806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17</a:t>
            </a:fld>
            <a:endParaRPr lang="en-US" dirty="0"/>
          </a:p>
        </p:txBody>
      </p:sp>
    </p:spTree>
    <p:extLst>
      <p:ext uri="{BB962C8B-B14F-4D97-AF65-F5344CB8AC3E}">
        <p14:creationId xmlns:p14="http://schemas.microsoft.com/office/powerpoint/2010/main" val="1393032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18</a:t>
            </a:fld>
            <a:endParaRPr lang="en-US" dirty="0"/>
          </a:p>
        </p:txBody>
      </p:sp>
    </p:spTree>
    <p:extLst>
      <p:ext uri="{BB962C8B-B14F-4D97-AF65-F5344CB8AC3E}">
        <p14:creationId xmlns:p14="http://schemas.microsoft.com/office/powerpoint/2010/main" val="3644799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https://www.youtube.com/watch?v=YUfUp5DDhWg (Probability Distribution)</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19</a:t>
            </a:fld>
            <a:endParaRPr lang="en-US" dirty="0"/>
          </a:p>
        </p:txBody>
      </p:sp>
    </p:spTree>
    <p:extLst>
      <p:ext uri="{BB962C8B-B14F-4D97-AF65-F5344CB8AC3E}">
        <p14:creationId xmlns:p14="http://schemas.microsoft.com/office/powerpoint/2010/main" val="3349529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https://www.khanacademy.org/math/ap-statistics/random-variables-ap/discrete-random-variables/v/discrete-probability-distribution</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20</a:t>
            </a:fld>
            <a:endParaRPr lang="en-US" dirty="0"/>
          </a:p>
        </p:txBody>
      </p:sp>
    </p:spTree>
    <p:extLst>
      <p:ext uri="{BB962C8B-B14F-4D97-AF65-F5344CB8AC3E}">
        <p14:creationId xmlns:p14="http://schemas.microsoft.com/office/powerpoint/2010/main" val="4122882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a:t>
            </a:fld>
            <a:endParaRPr lang="en-US" dirty="0"/>
          </a:p>
        </p:txBody>
      </p:sp>
    </p:spTree>
    <p:extLst>
      <p:ext uri="{BB962C8B-B14F-4D97-AF65-F5344CB8AC3E}">
        <p14:creationId xmlns:p14="http://schemas.microsoft.com/office/powerpoint/2010/main" val="3763684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21</a:t>
            </a:fld>
            <a:endParaRPr lang="en-US" dirty="0"/>
          </a:p>
        </p:txBody>
      </p:sp>
    </p:spTree>
    <p:extLst>
      <p:ext uri="{BB962C8B-B14F-4D97-AF65-F5344CB8AC3E}">
        <p14:creationId xmlns:p14="http://schemas.microsoft.com/office/powerpoint/2010/main" val="850803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22</a:t>
            </a:fld>
            <a:endParaRPr lang="en-US" dirty="0"/>
          </a:p>
        </p:txBody>
      </p:sp>
    </p:spTree>
    <p:extLst>
      <p:ext uri="{BB962C8B-B14F-4D97-AF65-F5344CB8AC3E}">
        <p14:creationId xmlns:p14="http://schemas.microsoft.com/office/powerpoint/2010/main" val="3449343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23</a:t>
            </a:fld>
            <a:endParaRPr lang="en-US" dirty="0"/>
          </a:p>
        </p:txBody>
      </p:sp>
    </p:spTree>
    <p:extLst>
      <p:ext uri="{BB962C8B-B14F-4D97-AF65-F5344CB8AC3E}">
        <p14:creationId xmlns:p14="http://schemas.microsoft.com/office/powerpoint/2010/main" val="2190734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24</a:t>
            </a:fld>
            <a:endParaRPr lang="en-US" dirty="0"/>
          </a:p>
        </p:txBody>
      </p:sp>
    </p:spTree>
    <p:extLst>
      <p:ext uri="{BB962C8B-B14F-4D97-AF65-F5344CB8AC3E}">
        <p14:creationId xmlns:p14="http://schemas.microsoft.com/office/powerpoint/2010/main" val="2894744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25</a:t>
            </a:fld>
            <a:endParaRPr lang="en-US" dirty="0"/>
          </a:p>
        </p:txBody>
      </p:sp>
    </p:spTree>
    <p:extLst>
      <p:ext uri="{BB962C8B-B14F-4D97-AF65-F5344CB8AC3E}">
        <p14:creationId xmlns:p14="http://schemas.microsoft.com/office/powerpoint/2010/main" val="4188633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26</a:t>
            </a:fld>
            <a:endParaRPr lang="en-US" dirty="0"/>
          </a:p>
        </p:txBody>
      </p:sp>
    </p:spTree>
    <p:extLst>
      <p:ext uri="{BB962C8B-B14F-4D97-AF65-F5344CB8AC3E}">
        <p14:creationId xmlns:p14="http://schemas.microsoft.com/office/powerpoint/2010/main" val="2675894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27</a:t>
            </a:fld>
            <a:endParaRPr lang="en-US" dirty="0"/>
          </a:p>
        </p:txBody>
      </p:sp>
    </p:spTree>
    <p:extLst>
      <p:ext uri="{BB962C8B-B14F-4D97-AF65-F5344CB8AC3E}">
        <p14:creationId xmlns:p14="http://schemas.microsoft.com/office/powerpoint/2010/main" val="658832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28</a:t>
            </a:fld>
            <a:endParaRPr lang="en-US" dirty="0"/>
          </a:p>
        </p:txBody>
      </p:sp>
    </p:spTree>
    <p:extLst>
      <p:ext uri="{BB962C8B-B14F-4D97-AF65-F5344CB8AC3E}">
        <p14:creationId xmlns:p14="http://schemas.microsoft.com/office/powerpoint/2010/main" val="2784123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29</a:t>
            </a:fld>
            <a:endParaRPr lang="en-US" dirty="0"/>
          </a:p>
        </p:txBody>
      </p:sp>
    </p:spTree>
    <p:extLst>
      <p:ext uri="{BB962C8B-B14F-4D97-AF65-F5344CB8AC3E}">
        <p14:creationId xmlns:p14="http://schemas.microsoft.com/office/powerpoint/2010/main" val="548277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30</a:t>
            </a:fld>
            <a:endParaRPr lang="en-US" dirty="0"/>
          </a:p>
        </p:txBody>
      </p:sp>
    </p:spTree>
    <p:extLst>
      <p:ext uri="{BB962C8B-B14F-4D97-AF65-F5344CB8AC3E}">
        <p14:creationId xmlns:p14="http://schemas.microsoft.com/office/powerpoint/2010/main" val="555606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4</a:t>
            </a:fld>
            <a:endParaRPr lang="en-US" dirty="0"/>
          </a:p>
        </p:txBody>
      </p:sp>
    </p:spTree>
    <p:extLst>
      <p:ext uri="{BB962C8B-B14F-4D97-AF65-F5344CB8AC3E}">
        <p14:creationId xmlns:p14="http://schemas.microsoft.com/office/powerpoint/2010/main" val="39406825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https://www.youtube.com/watch?v=Iu25wy7icok</a:t>
            </a:r>
            <a:endParaRPr lang="en-US" dirty="0"/>
          </a:p>
          <a:p>
            <a:r>
              <a:rPr lang="en-US" dirty="0">
                <a:hlinkClick r:id="rId4"/>
              </a:rPr>
              <a:t>https://stattrek.com/probability-distributions/binomial.aspx</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31</a:t>
            </a:fld>
            <a:endParaRPr lang="en-US" dirty="0"/>
          </a:p>
        </p:txBody>
      </p:sp>
    </p:spTree>
    <p:extLst>
      <p:ext uri="{BB962C8B-B14F-4D97-AF65-F5344CB8AC3E}">
        <p14:creationId xmlns:p14="http://schemas.microsoft.com/office/powerpoint/2010/main" val="4194365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32</a:t>
            </a:fld>
            <a:endParaRPr lang="en-US" dirty="0"/>
          </a:p>
        </p:txBody>
      </p:sp>
    </p:spTree>
    <p:extLst>
      <p:ext uri="{BB962C8B-B14F-4D97-AF65-F5344CB8AC3E}">
        <p14:creationId xmlns:p14="http://schemas.microsoft.com/office/powerpoint/2010/main" val="3039899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https://www.khanacademy.org/math/statistics-probability/random-variables-stats-library/poisson-distribution/v/poisson-process-1</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33</a:t>
            </a:fld>
            <a:endParaRPr lang="en-US" dirty="0"/>
          </a:p>
        </p:txBody>
      </p:sp>
    </p:spTree>
    <p:extLst>
      <p:ext uri="{BB962C8B-B14F-4D97-AF65-F5344CB8AC3E}">
        <p14:creationId xmlns:p14="http://schemas.microsoft.com/office/powerpoint/2010/main" val="2062641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34</a:t>
            </a:fld>
            <a:endParaRPr lang="en-US" dirty="0"/>
          </a:p>
        </p:txBody>
      </p:sp>
    </p:spTree>
    <p:extLst>
      <p:ext uri="{BB962C8B-B14F-4D97-AF65-F5344CB8AC3E}">
        <p14:creationId xmlns:p14="http://schemas.microsoft.com/office/powerpoint/2010/main" val="2185429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35</a:t>
            </a:fld>
            <a:endParaRPr lang="en-US" dirty="0"/>
          </a:p>
        </p:txBody>
      </p:sp>
    </p:spTree>
    <p:extLst>
      <p:ext uri="{BB962C8B-B14F-4D97-AF65-F5344CB8AC3E}">
        <p14:creationId xmlns:p14="http://schemas.microsoft.com/office/powerpoint/2010/main" val="2368898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36</a:t>
            </a:fld>
            <a:endParaRPr lang="en-US" dirty="0"/>
          </a:p>
        </p:txBody>
      </p:sp>
    </p:spTree>
    <p:extLst>
      <p:ext uri="{BB962C8B-B14F-4D97-AF65-F5344CB8AC3E}">
        <p14:creationId xmlns:p14="http://schemas.microsoft.com/office/powerpoint/2010/main" val="602999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37</a:t>
            </a:fld>
            <a:endParaRPr lang="en-US" dirty="0"/>
          </a:p>
        </p:txBody>
      </p:sp>
    </p:spTree>
    <p:extLst>
      <p:ext uri="{BB962C8B-B14F-4D97-AF65-F5344CB8AC3E}">
        <p14:creationId xmlns:p14="http://schemas.microsoft.com/office/powerpoint/2010/main" val="1869575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38</a:t>
            </a:fld>
            <a:endParaRPr lang="en-US" dirty="0"/>
          </a:p>
        </p:txBody>
      </p:sp>
    </p:spTree>
    <p:extLst>
      <p:ext uri="{BB962C8B-B14F-4D97-AF65-F5344CB8AC3E}">
        <p14:creationId xmlns:p14="http://schemas.microsoft.com/office/powerpoint/2010/main" val="3285690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39</a:t>
            </a:fld>
            <a:endParaRPr lang="en-US" dirty="0"/>
          </a:p>
        </p:txBody>
      </p:sp>
    </p:spTree>
    <p:extLst>
      <p:ext uri="{BB962C8B-B14F-4D97-AF65-F5344CB8AC3E}">
        <p14:creationId xmlns:p14="http://schemas.microsoft.com/office/powerpoint/2010/main" val="2033527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40</a:t>
            </a:fld>
            <a:endParaRPr lang="en-US" dirty="0"/>
          </a:p>
        </p:txBody>
      </p:sp>
    </p:spTree>
    <p:extLst>
      <p:ext uri="{BB962C8B-B14F-4D97-AF65-F5344CB8AC3E}">
        <p14:creationId xmlns:p14="http://schemas.microsoft.com/office/powerpoint/2010/main" val="3883036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a:t>
            </a:fld>
            <a:endParaRPr lang="en-US" dirty="0"/>
          </a:p>
        </p:txBody>
      </p:sp>
    </p:spTree>
    <p:extLst>
      <p:ext uri="{BB962C8B-B14F-4D97-AF65-F5344CB8AC3E}">
        <p14:creationId xmlns:p14="http://schemas.microsoft.com/office/powerpoint/2010/main" val="1985688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41</a:t>
            </a:fld>
            <a:endParaRPr lang="en-US" dirty="0"/>
          </a:p>
        </p:txBody>
      </p:sp>
    </p:spTree>
    <p:extLst>
      <p:ext uri="{BB962C8B-B14F-4D97-AF65-F5344CB8AC3E}">
        <p14:creationId xmlns:p14="http://schemas.microsoft.com/office/powerpoint/2010/main" val="270877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42</a:t>
            </a:fld>
            <a:endParaRPr lang="en-US" dirty="0"/>
          </a:p>
        </p:txBody>
      </p:sp>
    </p:spTree>
    <p:extLst>
      <p:ext uri="{BB962C8B-B14F-4D97-AF65-F5344CB8AC3E}">
        <p14:creationId xmlns:p14="http://schemas.microsoft.com/office/powerpoint/2010/main" val="1711140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43</a:t>
            </a:fld>
            <a:endParaRPr lang="en-US" dirty="0"/>
          </a:p>
        </p:txBody>
      </p:sp>
    </p:spTree>
    <p:extLst>
      <p:ext uri="{BB962C8B-B14F-4D97-AF65-F5344CB8AC3E}">
        <p14:creationId xmlns:p14="http://schemas.microsoft.com/office/powerpoint/2010/main" val="14563531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44</a:t>
            </a:fld>
            <a:endParaRPr lang="en-US" dirty="0"/>
          </a:p>
        </p:txBody>
      </p:sp>
    </p:spTree>
    <p:extLst>
      <p:ext uri="{BB962C8B-B14F-4D97-AF65-F5344CB8AC3E}">
        <p14:creationId xmlns:p14="http://schemas.microsoft.com/office/powerpoint/2010/main" val="443986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45</a:t>
            </a:fld>
            <a:endParaRPr lang="en-US" dirty="0"/>
          </a:p>
        </p:txBody>
      </p:sp>
    </p:spTree>
    <p:extLst>
      <p:ext uri="{BB962C8B-B14F-4D97-AF65-F5344CB8AC3E}">
        <p14:creationId xmlns:p14="http://schemas.microsoft.com/office/powerpoint/2010/main" val="1541676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46</a:t>
            </a:fld>
            <a:endParaRPr lang="en-US" dirty="0"/>
          </a:p>
        </p:txBody>
      </p:sp>
    </p:spTree>
    <p:extLst>
      <p:ext uri="{BB962C8B-B14F-4D97-AF65-F5344CB8AC3E}">
        <p14:creationId xmlns:p14="http://schemas.microsoft.com/office/powerpoint/2010/main" val="3619798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47</a:t>
            </a:fld>
            <a:endParaRPr lang="en-US" dirty="0"/>
          </a:p>
        </p:txBody>
      </p:sp>
    </p:spTree>
    <p:extLst>
      <p:ext uri="{BB962C8B-B14F-4D97-AF65-F5344CB8AC3E}">
        <p14:creationId xmlns:p14="http://schemas.microsoft.com/office/powerpoint/2010/main" val="12558577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48</a:t>
            </a:fld>
            <a:endParaRPr lang="en-US" dirty="0"/>
          </a:p>
        </p:txBody>
      </p:sp>
    </p:spTree>
    <p:extLst>
      <p:ext uri="{BB962C8B-B14F-4D97-AF65-F5344CB8AC3E}">
        <p14:creationId xmlns:p14="http://schemas.microsoft.com/office/powerpoint/2010/main" val="19713065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49</a:t>
            </a:fld>
            <a:endParaRPr lang="en-US" dirty="0"/>
          </a:p>
        </p:txBody>
      </p:sp>
    </p:spTree>
    <p:extLst>
      <p:ext uri="{BB962C8B-B14F-4D97-AF65-F5344CB8AC3E}">
        <p14:creationId xmlns:p14="http://schemas.microsoft.com/office/powerpoint/2010/main" val="4002390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50</a:t>
            </a:fld>
            <a:endParaRPr lang="en-US" dirty="0"/>
          </a:p>
        </p:txBody>
      </p:sp>
    </p:spTree>
    <p:extLst>
      <p:ext uri="{BB962C8B-B14F-4D97-AF65-F5344CB8AC3E}">
        <p14:creationId xmlns:p14="http://schemas.microsoft.com/office/powerpoint/2010/main" val="888678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https://www.youtube.com/watch?v=Coe0N2xb8kk (Understanding</a:t>
            </a:r>
            <a:r>
              <a:rPr lang="en-US" altLang="en-US" baseline="0" dirty="0"/>
              <a:t> Types of Data)</a:t>
            </a:r>
          </a:p>
          <a:p>
            <a:r>
              <a:rPr lang="en-US" altLang="en-US" dirty="0"/>
              <a:t>https://www.youtube.com/watch?v=LPHYPXBK_ks (How to Remember the differences)</a:t>
            </a:r>
          </a:p>
          <a:p>
            <a:pPr marL="0" marR="0" indent="0" algn="l" defTabSz="893763" rtl="0" eaLnBrk="0" fontAlgn="base" latinLnBrk="0" hangingPunct="0">
              <a:lnSpc>
                <a:spcPct val="100000"/>
              </a:lnSpc>
              <a:spcBef>
                <a:spcPct val="30000"/>
              </a:spcBef>
              <a:spcAft>
                <a:spcPct val="0"/>
              </a:spcAft>
              <a:buClrTx/>
              <a:buSzTx/>
              <a:buFontTx/>
              <a:buNone/>
              <a:tabLst/>
              <a:defRPr/>
            </a:pPr>
            <a:r>
              <a:rPr lang="en-US" altLang="en-US" dirty="0"/>
              <a:t>https://www.youtube.com/watch?v=oHGr0M3TIcA (</a:t>
            </a:r>
            <a:r>
              <a:rPr lang="en-US" b="0" dirty="0"/>
              <a:t>The Basics: Descriptive and Inferential Statistics</a:t>
            </a:r>
            <a:r>
              <a:rPr lang="en-US" altLang="en-US" dirty="0"/>
              <a:t>)</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a:t>
            </a:fld>
            <a:endParaRPr lang="en-US" dirty="0"/>
          </a:p>
        </p:txBody>
      </p:sp>
    </p:spTree>
    <p:extLst>
      <p:ext uri="{BB962C8B-B14F-4D97-AF65-F5344CB8AC3E}">
        <p14:creationId xmlns:p14="http://schemas.microsoft.com/office/powerpoint/2010/main" val="19148676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51</a:t>
            </a:fld>
            <a:endParaRPr lang="en-US" dirty="0"/>
          </a:p>
        </p:txBody>
      </p:sp>
    </p:spTree>
    <p:extLst>
      <p:ext uri="{BB962C8B-B14F-4D97-AF65-F5344CB8AC3E}">
        <p14:creationId xmlns:p14="http://schemas.microsoft.com/office/powerpoint/2010/main" val="28661889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52</a:t>
            </a:fld>
            <a:endParaRPr lang="en-US" dirty="0"/>
          </a:p>
        </p:txBody>
      </p:sp>
    </p:spTree>
    <p:extLst>
      <p:ext uri="{BB962C8B-B14F-4D97-AF65-F5344CB8AC3E}">
        <p14:creationId xmlns:p14="http://schemas.microsoft.com/office/powerpoint/2010/main" val="1990337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https://www.youtube.com/watch?v=mtbJbDwqWLE</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53</a:t>
            </a:fld>
            <a:endParaRPr lang="en-US" dirty="0"/>
          </a:p>
        </p:txBody>
      </p:sp>
    </p:spTree>
    <p:extLst>
      <p:ext uri="{BB962C8B-B14F-4D97-AF65-F5344CB8AC3E}">
        <p14:creationId xmlns:p14="http://schemas.microsoft.com/office/powerpoint/2010/main" val="2050491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93763" rtl="0" eaLnBrk="0" fontAlgn="base" latinLnBrk="0" hangingPunct="0">
              <a:lnSpc>
                <a:spcPct val="100000"/>
              </a:lnSpc>
              <a:spcBef>
                <a:spcPct val="30000"/>
              </a:spcBef>
              <a:spcAft>
                <a:spcPct val="0"/>
              </a:spcAft>
              <a:buClrTx/>
              <a:buSzTx/>
              <a:buFontTx/>
              <a:buNone/>
              <a:tabLst/>
              <a:defRPr/>
            </a:pPr>
            <a:r>
              <a:rPr lang="en-US" dirty="0"/>
              <a:t>https://www.youtube.com/watch?v=k9nRcadQYsU (</a:t>
            </a:r>
            <a:r>
              <a:rPr lang="en-US" b="0" dirty="0"/>
              <a:t>The Normal Approximation of the Binomial Distribution</a:t>
            </a:r>
            <a:r>
              <a:rPr lang="en-US" dirty="0"/>
              <a:t>)</a:t>
            </a:r>
          </a:p>
        </p:txBody>
      </p:sp>
      <p:sp>
        <p:nvSpPr>
          <p:cNvPr id="4" name="Slide Number Placeholder 3"/>
          <p:cNvSpPr>
            <a:spLocks noGrp="1"/>
          </p:cNvSpPr>
          <p:nvPr>
            <p:ph type="sldNum" sz="quarter" idx="10"/>
          </p:nvPr>
        </p:nvSpPr>
        <p:spPr/>
        <p:txBody>
          <a:bodyPr/>
          <a:lstStyle/>
          <a:p>
            <a:fld id="{8A426FB1-3AB0-4AFE-AF64-20CFD1566FD6}" type="slidenum">
              <a:rPr lang="en-US" smtClean="0"/>
              <a:pPr/>
              <a:t>54</a:t>
            </a:fld>
            <a:endParaRPr lang="en-US" dirty="0"/>
          </a:p>
        </p:txBody>
      </p:sp>
    </p:spTree>
    <p:extLst>
      <p:ext uri="{BB962C8B-B14F-4D97-AF65-F5344CB8AC3E}">
        <p14:creationId xmlns:p14="http://schemas.microsoft.com/office/powerpoint/2010/main" val="35654863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https://www.youtube.com/watch?v=Pujol1yC1_A (Central Limit Theorem)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97222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https://www.youtube.com/watch?v=Pujol1yC1_A (Central Limit Theorem)</a:t>
            </a:r>
          </a:p>
        </p:txBody>
      </p:sp>
      <p:sp>
        <p:nvSpPr>
          <p:cNvPr id="4" name="Slide Number Placeholder 3"/>
          <p:cNvSpPr>
            <a:spLocks noGrp="1"/>
          </p:cNvSpPr>
          <p:nvPr>
            <p:ph type="sldNum" sz="quarter" idx="10"/>
          </p:nvPr>
        </p:nvSpPr>
        <p:spPr/>
        <p:txBody>
          <a:bodyPr/>
          <a:lstStyle/>
          <a:p>
            <a:fld id="{8A426FB1-3AB0-4AFE-AF64-20CFD1566FD6}" type="slidenum">
              <a:rPr lang="en-US" smtClean="0"/>
              <a:pPr/>
              <a:t>56</a:t>
            </a:fld>
            <a:endParaRPr lang="en-US" dirty="0"/>
          </a:p>
        </p:txBody>
      </p:sp>
    </p:spTree>
    <p:extLst>
      <p:ext uri="{BB962C8B-B14F-4D97-AF65-F5344CB8AC3E}">
        <p14:creationId xmlns:p14="http://schemas.microsoft.com/office/powerpoint/2010/main" val="2745648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57</a:t>
            </a:fld>
            <a:endParaRPr lang="en-US" dirty="0"/>
          </a:p>
        </p:txBody>
      </p:sp>
    </p:spTree>
    <p:extLst>
      <p:ext uri="{BB962C8B-B14F-4D97-AF65-F5344CB8AC3E}">
        <p14:creationId xmlns:p14="http://schemas.microsoft.com/office/powerpoint/2010/main" val="19401832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58</a:t>
            </a:fld>
            <a:endParaRPr lang="en-US" dirty="0"/>
          </a:p>
        </p:txBody>
      </p:sp>
    </p:spTree>
    <p:extLst>
      <p:ext uri="{BB962C8B-B14F-4D97-AF65-F5344CB8AC3E}">
        <p14:creationId xmlns:p14="http://schemas.microsoft.com/office/powerpoint/2010/main" val="414638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https://www.youtube.com/watch?v=6fUYt1alA1U</a:t>
            </a:r>
            <a:endParaRPr lang="en-US" dirty="0"/>
          </a:p>
          <a:p>
            <a:r>
              <a:rPr lang="en-US" dirty="0">
                <a:hlinkClick r:id="rId4"/>
              </a:rPr>
              <a:t>https://www.youtube.com/watch?v=2SCg8Kuh0tE</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59</a:t>
            </a:fld>
            <a:endParaRPr lang="en-US" dirty="0"/>
          </a:p>
        </p:txBody>
      </p:sp>
    </p:spTree>
    <p:extLst>
      <p:ext uri="{BB962C8B-B14F-4D97-AF65-F5344CB8AC3E}">
        <p14:creationId xmlns:p14="http://schemas.microsoft.com/office/powerpoint/2010/main" val="33812715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https://www.youtube.com/watch?v=0WejW9MiTGg</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60</a:t>
            </a:fld>
            <a:endParaRPr lang="en-US" dirty="0"/>
          </a:p>
        </p:txBody>
      </p:sp>
    </p:spTree>
    <p:extLst>
      <p:ext uri="{BB962C8B-B14F-4D97-AF65-F5344CB8AC3E}">
        <p14:creationId xmlns:p14="http://schemas.microsoft.com/office/powerpoint/2010/main" val="454991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https://www.youtube.com/watch?v=VtGYaYW-tAk (Population and Sample)</a:t>
            </a:r>
          </a:p>
          <a:p>
            <a:r>
              <a:rPr lang="en-US" altLang="en-US" dirty="0"/>
              <a:t>https://www.youtube.com/watch?v=gF-XOHRX7wk (Parameter and Statistics (1/2))</a:t>
            </a:r>
          </a:p>
          <a:p>
            <a:r>
              <a:rPr lang="en-US" altLang="en-US" dirty="0"/>
              <a:t>https://www.youtube.com/watch?v=1o6N8Q2rOYA (Parameter and Statistics (2/2))</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7</a:t>
            </a:fld>
            <a:endParaRPr lang="en-US" dirty="0"/>
          </a:p>
        </p:txBody>
      </p:sp>
    </p:spTree>
    <p:extLst>
      <p:ext uri="{BB962C8B-B14F-4D97-AF65-F5344CB8AC3E}">
        <p14:creationId xmlns:p14="http://schemas.microsoft.com/office/powerpoint/2010/main" val="1837684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61</a:t>
            </a:fld>
            <a:endParaRPr lang="en-US" dirty="0"/>
          </a:p>
        </p:txBody>
      </p:sp>
    </p:spTree>
    <p:extLst>
      <p:ext uri="{BB962C8B-B14F-4D97-AF65-F5344CB8AC3E}">
        <p14:creationId xmlns:p14="http://schemas.microsoft.com/office/powerpoint/2010/main" val="33271543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https://www.youtube.com/watch?v=zPG4NjIkCjc</a:t>
            </a:r>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62</a:t>
            </a:fld>
            <a:endParaRPr lang="en-US" dirty="0"/>
          </a:p>
        </p:txBody>
      </p:sp>
    </p:spTree>
    <p:extLst>
      <p:ext uri="{BB962C8B-B14F-4D97-AF65-F5344CB8AC3E}">
        <p14:creationId xmlns:p14="http://schemas.microsoft.com/office/powerpoint/2010/main" val="21357841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https://www.youtube.com/watch?v=Txlm4ORI4Gs</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64</a:t>
            </a:fld>
            <a:endParaRPr lang="en-US" dirty="0"/>
          </a:p>
        </p:txBody>
      </p:sp>
    </p:spTree>
    <p:extLst>
      <p:ext uri="{BB962C8B-B14F-4D97-AF65-F5344CB8AC3E}">
        <p14:creationId xmlns:p14="http://schemas.microsoft.com/office/powerpoint/2010/main" val="7609934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https://www.youtube.com/watch?v=YAlJCEDH2uY</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65</a:t>
            </a:fld>
            <a:endParaRPr lang="en-US" dirty="0"/>
          </a:p>
        </p:txBody>
      </p:sp>
    </p:spTree>
    <p:extLst>
      <p:ext uri="{BB962C8B-B14F-4D97-AF65-F5344CB8AC3E}">
        <p14:creationId xmlns:p14="http://schemas.microsoft.com/office/powerpoint/2010/main" val="14453146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https://www.youtube.com/watch?v=YAlJCEDH2uY</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66</a:t>
            </a:fld>
            <a:endParaRPr lang="en-US" dirty="0"/>
          </a:p>
        </p:txBody>
      </p:sp>
    </p:spTree>
    <p:extLst>
      <p:ext uri="{BB962C8B-B14F-4D97-AF65-F5344CB8AC3E}">
        <p14:creationId xmlns:p14="http://schemas.microsoft.com/office/powerpoint/2010/main" val="13147252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https://www.youtube.com/watch?v=5Z9OIYA8He8</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67</a:t>
            </a:fld>
            <a:endParaRPr lang="en-US" dirty="0"/>
          </a:p>
        </p:txBody>
      </p:sp>
    </p:spTree>
    <p:extLst>
      <p:ext uri="{BB962C8B-B14F-4D97-AF65-F5344CB8AC3E}">
        <p14:creationId xmlns:p14="http://schemas.microsoft.com/office/powerpoint/2010/main" val="5845773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https://www.youtube.com/watch?v=5Z9OIYA8He8</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68</a:t>
            </a:fld>
            <a:endParaRPr lang="en-US" dirty="0"/>
          </a:p>
        </p:txBody>
      </p:sp>
    </p:spTree>
    <p:extLst>
      <p:ext uri="{BB962C8B-B14F-4D97-AF65-F5344CB8AC3E}">
        <p14:creationId xmlns:p14="http://schemas.microsoft.com/office/powerpoint/2010/main" val="2279067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https://www.youtube.com/watch?v=zR2QLacylqQ</a:t>
            </a:r>
            <a:r>
              <a:rPr lang="en-US" dirty="0"/>
              <a:t> (Follow all the subsections related to this topic)</a:t>
            </a:r>
            <a:endParaRPr lang="en-US" dirty="0">
              <a:hlinkClick r:id="rId4"/>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69</a:t>
            </a:fld>
            <a:endParaRPr lang="en-US" dirty="0"/>
          </a:p>
        </p:txBody>
      </p:sp>
    </p:spTree>
    <p:extLst>
      <p:ext uri="{BB962C8B-B14F-4D97-AF65-F5344CB8AC3E}">
        <p14:creationId xmlns:p14="http://schemas.microsoft.com/office/powerpoint/2010/main" val="35713083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70</a:t>
            </a:fld>
            <a:endParaRPr lang="en-US" dirty="0"/>
          </a:p>
        </p:txBody>
      </p:sp>
    </p:spTree>
    <p:extLst>
      <p:ext uri="{BB962C8B-B14F-4D97-AF65-F5344CB8AC3E}">
        <p14:creationId xmlns:p14="http://schemas.microsoft.com/office/powerpoint/2010/main" val="11083403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71</a:t>
            </a:fld>
            <a:endParaRPr lang="en-US" dirty="0"/>
          </a:p>
        </p:txBody>
      </p:sp>
    </p:spTree>
    <p:extLst>
      <p:ext uri="{BB962C8B-B14F-4D97-AF65-F5344CB8AC3E}">
        <p14:creationId xmlns:p14="http://schemas.microsoft.com/office/powerpoint/2010/main" val="350464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https://www.youtube.com/watch?v=be9e-Q-jC-0 (Sampling)</a:t>
            </a:r>
          </a:p>
          <a:p>
            <a:r>
              <a:rPr lang="en-US" dirty="0"/>
              <a:t>https://www.youtube.com/watch?v=yx5KZi5QArQ (Simple Random Sampling)</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8</a:t>
            </a:fld>
            <a:endParaRPr lang="en-US" dirty="0"/>
          </a:p>
        </p:txBody>
      </p:sp>
    </p:spTree>
    <p:extLst>
      <p:ext uri="{BB962C8B-B14F-4D97-AF65-F5344CB8AC3E}">
        <p14:creationId xmlns:p14="http://schemas.microsoft.com/office/powerpoint/2010/main" val="15835448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72</a:t>
            </a:fld>
            <a:endParaRPr lang="en-US" dirty="0"/>
          </a:p>
        </p:txBody>
      </p:sp>
    </p:spTree>
    <p:extLst>
      <p:ext uri="{BB962C8B-B14F-4D97-AF65-F5344CB8AC3E}">
        <p14:creationId xmlns:p14="http://schemas.microsoft.com/office/powerpoint/2010/main" val="8308564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73</a:t>
            </a:fld>
            <a:endParaRPr lang="en-US" dirty="0"/>
          </a:p>
        </p:txBody>
      </p:sp>
    </p:spTree>
    <p:extLst>
      <p:ext uri="{BB962C8B-B14F-4D97-AF65-F5344CB8AC3E}">
        <p14:creationId xmlns:p14="http://schemas.microsoft.com/office/powerpoint/2010/main" val="37672400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74</a:t>
            </a:fld>
            <a:endParaRPr lang="en-US" dirty="0"/>
          </a:p>
        </p:txBody>
      </p:sp>
    </p:spTree>
    <p:extLst>
      <p:ext uri="{BB962C8B-B14F-4D97-AF65-F5344CB8AC3E}">
        <p14:creationId xmlns:p14="http://schemas.microsoft.com/office/powerpoint/2010/main" val="30701723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75</a:t>
            </a:fld>
            <a:endParaRPr lang="en-US" dirty="0"/>
          </a:p>
        </p:txBody>
      </p:sp>
    </p:spTree>
    <p:extLst>
      <p:ext uri="{BB962C8B-B14F-4D97-AF65-F5344CB8AC3E}">
        <p14:creationId xmlns:p14="http://schemas.microsoft.com/office/powerpoint/2010/main" val="3333070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76</a:t>
            </a:fld>
            <a:endParaRPr lang="en-US" dirty="0"/>
          </a:p>
        </p:txBody>
      </p:sp>
    </p:spTree>
    <p:extLst>
      <p:ext uri="{BB962C8B-B14F-4D97-AF65-F5344CB8AC3E}">
        <p14:creationId xmlns:p14="http://schemas.microsoft.com/office/powerpoint/2010/main" val="36417831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77</a:t>
            </a:fld>
            <a:endParaRPr lang="en-US" dirty="0"/>
          </a:p>
        </p:txBody>
      </p:sp>
    </p:spTree>
    <p:extLst>
      <p:ext uri="{BB962C8B-B14F-4D97-AF65-F5344CB8AC3E}">
        <p14:creationId xmlns:p14="http://schemas.microsoft.com/office/powerpoint/2010/main" val="37192350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80</a:t>
            </a:fld>
            <a:endParaRPr lang="en-US" dirty="0"/>
          </a:p>
        </p:txBody>
      </p:sp>
    </p:spTree>
    <p:extLst>
      <p:ext uri="{BB962C8B-B14F-4D97-AF65-F5344CB8AC3E}">
        <p14:creationId xmlns:p14="http://schemas.microsoft.com/office/powerpoint/2010/main" val="828868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81</a:t>
            </a:fld>
            <a:endParaRPr lang="en-US" dirty="0"/>
          </a:p>
        </p:txBody>
      </p:sp>
    </p:spTree>
    <p:extLst>
      <p:ext uri="{BB962C8B-B14F-4D97-AF65-F5344CB8AC3E}">
        <p14:creationId xmlns:p14="http://schemas.microsoft.com/office/powerpoint/2010/main" val="28979576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https://www.youtube.com/watch?v=hlM7zdf7zwU</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82</a:t>
            </a:fld>
            <a:endParaRPr lang="en-US" dirty="0"/>
          </a:p>
        </p:txBody>
      </p:sp>
    </p:spTree>
    <p:extLst>
      <p:ext uri="{BB962C8B-B14F-4D97-AF65-F5344CB8AC3E}">
        <p14:creationId xmlns:p14="http://schemas.microsoft.com/office/powerpoint/2010/main" val="4272578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https://www.youtube.com/watch?v=5ABpqVSx33I</a:t>
            </a:r>
            <a:r>
              <a:rPr lang="en-US" dirty="0"/>
              <a:t> (Z and T)</a:t>
            </a:r>
          </a:p>
        </p:txBody>
      </p:sp>
      <p:sp>
        <p:nvSpPr>
          <p:cNvPr id="4" name="Slide Number Placeholder 3"/>
          <p:cNvSpPr>
            <a:spLocks noGrp="1"/>
          </p:cNvSpPr>
          <p:nvPr>
            <p:ph type="sldNum" sz="quarter" idx="5"/>
          </p:nvPr>
        </p:nvSpPr>
        <p:spPr/>
        <p:txBody>
          <a:bodyPr/>
          <a:lstStyle/>
          <a:p>
            <a:fld id="{8A426FB1-3AB0-4AFE-AF64-20CFD1566FD6}" type="slidenum">
              <a:rPr lang="en-US" smtClean="0"/>
              <a:pPr/>
              <a:t>85</a:t>
            </a:fld>
            <a:endParaRPr lang="en-US" dirty="0"/>
          </a:p>
        </p:txBody>
      </p:sp>
    </p:spTree>
    <p:extLst>
      <p:ext uri="{BB962C8B-B14F-4D97-AF65-F5344CB8AC3E}">
        <p14:creationId xmlns:p14="http://schemas.microsoft.com/office/powerpoint/2010/main" val="2856868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https://www.youtube.com/watch?v=fqFiXQN_y_k (Measure of Central</a:t>
            </a:r>
            <a:r>
              <a:rPr lang="en-US" altLang="en-US" baseline="0" dirty="0"/>
              <a:t> Tendency)</a:t>
            </a:r>
          </a:p>
          <a:p>
            <a:pPr marL="0" marR="0" indent="0" algn="l" defTabSz="893763" rtl="0" eaLnBrk="0" fontAlgn="base" latinLnBrk="0" hangingPunct="0">
              <a:lnSpc>
                <a:spcPct val="100000"/>
              </a:lnSpc>
              <a:spcBef>
                <a:spcPct val="30000"/>
              </a:spcBef>
              <a:spcAft>
                <a:spcPct val="0"/>
              </a:spcAft>
              <a:buClrTx/>
              <a:buSzTx/>
              <a:buFontTx/>
              <a:buNone/>
              <a:tabLst/>
              <a:defRPr/>
            </a:pPr>
            <a:r>
              <a:rPr lang="en-US" altLang="en-US" dirty="0"/>
              <a:t>https://www.youtube.com/watch?v=XVP4seIzW-U (</a:t>
            </a:r>
            <a:r>
              <a:rPr lang="en-US" b="0" dirty="0"/>
              <a:t>Choosing the Best Measure of Central Tendency)</a:t>
            </a:r>
          </a:p>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9</a:t>
            </a:fld>
            <a:endParaRPr lang="en-US" dirty="0"/>
          </a:p>
        </p:txBody>
      </p:sp>
    </p:spTree>
    <p:extLst>
      <p:ext uri="{BB962C8B-B14F-4D97-AF65-F5344CB8AC3E}">
        <p14:creationId xmlns:p14="http://schemas.microsoft.com/office/powerpoint/2010/main" val="26434339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90</a:t>
            </a:fld>
            <a:endParaRPr lang="en-US" dirty="0"/>
          </a:p>
        </p:txBody>
      </p:sp>
    </p:spTree>
    <p:extLst>
      <p:ext uri="{BB962C8B-B14F-4D97-AF65-F5344CB8AC3E}">
        <p14:creationId xmlns:p14="http://schemas.microsoft.com/office/powerpoint/2010/main" val="41646106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https://www.youtube.com/watch?v=FlIiYdHHpwU</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91</a:t>
            </a:fld>
            <a:endParaRPr lang="en-US" dirty="0"/>
          </a:p>
        </p:txBody>
      </p:sp>
    </p:spTree>
    <p:extLst>
      <p:ext uri="{BB962C8B-B14F-4D97-AF65-F5344CB8AC3E}">
        <p14:creationId xmlns:p14="http://schemas.microsoft.com/office/powerpoint/2010/main" val="19905680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https://www.youtube.com/watch?v=Xg8_iSkJpAE</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92</a:t>
            </a:fld>
            <a:endParaRPr lang="en-US" dirty="0"/>
          </a:p>
        </p:txBody>
      </p:sp>
    </p:spTree>
    <p:extLst>
      <p:ext uri="{BB962C8B-B14F-4D97-AF65-F5344CB8AC3E}">
        <p14:creationId xmlns:p14="http://schemas.microsoft.com/office/powerpoint/2010/main" val="42890663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https://www.youtube.com/watch?v=Xg8_iSkJpAE</a:t>
            </a:r>
            <a:endParaRPr lang="en-US" dirty="0"/>
          </a:p>
          <a:p>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93</a:t>
            </a:fld>
            <a:endParaRPr lang="en-US" dirty="0"/>
          </a:p>
        </p:txBody>
      </p:sp>
    </p:spTree>
    <p:extLst>
      <p:ext uri="{BB962C8B-B14F-4D97-AF65-F5344CB8AC3E}">
        <p14:creationId xmlns:p14="http://schemas.microsoft.com/office/powerpoint/2010/main" val="23284734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https://www.youtube.com/watch?v=2QeDRsxSF9M</a:t>
            </a:r>
            <a:endParaRPr lang="en-US" dirty="0"/>
          </a:p>
        </p:txBody>
      </p:sp>
      <p:sp>
        <p:nvSpPr>
          <p:cNvPr id="4" name="Slide Number Placeholder 3"/>
          <p:cNvSpPr>
            <a:spLocks noGrp="1"/>
          </p:cNvSpPr>
          <p:nvPr>
            <p:ph type="sldNum" sz="quarter" idx="5"/>
          </p:nvPr>
        </p:nvSpPr>
        <p:spPr/>
        <p:txBody>
          <a:bodyPr/>
          <a:lstStyle/>
          <a:p>
            <a:fld id="{8A426FB1-3AB0-4AFE-AF64-20CFD1566FD6}" type="slidenum">
              <a:rPr lang="en-US" smtClean="0"/>
              <a:pPr/>
              <a:t>97</a:t>
            </a:fld>
            <a:endParaRPr lang="en-US" dirty="0"/>
          </a:p>
        </p:txBody>
      </p:sp>
    </p:spTree>
    <p:extLst>
      <p:ext uri="{BB962C8B-B14F-4D97-AF65-F5344CB8AC3E}">
        <p14:creationId xmlns:p14="http://schemas.microsoft.com/office/powerpoint/2010/main" val="3943327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10</a:t>
            </a:fld>
            <a:endParaRPr lang="en-US" dirty="0"/>
          </a:p>
        </p:txBody>
      </p:sp>
    </p:spTree>
    <p:extLst>
      <p:ext uri="{BB962C8B-B14F-4D97-AF65-F5344CB8AC3E}">
        <p14:creationId xmlns:p14="http://schemas.microsoft.com/office/powerpoint/2010/main" val="3751394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19B1-156E-4322-B0D4-8A32CF6788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11F7D4-060D-6B67-4F60-CBB50F7A66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F1340D-51C3-4AFD-7991-D910978EB934}"/>
              </a:ext>
            </a:extLst>
          </p:cNvPr>
          <p:cNvSpPr>
            <a:spLocks noGrp="1"/>
          </p:cNvSpPr>
          <p:nvPr>
            <p:ph type="dt" sz="half" idx="10"/>
          </p:nvPr>
        </p:nvSpPr>
        <p:spPr/>
        <p:txBody>
          <a:bodyPr/>
          <a:lstStyle/>
          <a:p>
            <a:fld id="{54324AB5-7170-0C46-86C2-D1DB682AA1B9}" type="datetimeFigureOut">
              <a:rPr lang="en-US" smtClean="0"/>
              <a:t>1/28/23</a:t>
            </a:fld>
            <a:endParaRPr lang="en-US"/>
          </a:p>
        </p:txBody>
      </p:sp>
      <p:sp>
        <p:nvSpPr>
          <p:cNvPr id="5" name="Footer Placeholder 4">
            <a:extLst>
              <a:ext uri="{FF2B5EF4-FFF2-40B4-BE49-F238E27FC236}">
                <a16:creationId xmlns:a16="http://schemas.microsoft.com/office/drawing/2014/main" id="{3603F5F3-9054-77E8-3525-56EF9DD1B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09C0E-62FE-E5F0-9775-004CDB26DBCF}"/>
              </a:ext>
            </a:extLst>
          </p:cNvPr>
          <p:cNvSpPr>
            <a:spLocks noGrp="1"/>
          </p:cNvSpPr>
          <p:nvPr>
            <p:ph type="sldNum" sz="quarter" idx="12"/>
          </p:nvPr>
        </p:nvSpPr>
        <p:spPr/>
        <p:txBody>
          <a:bodyPr/>
          <a:lstStyle/>
          <a:p>
            <a:fld id="{71DC5222-9361-514B-8246-18EB2E2B4A9C}" type="slidenum">
              <a:rPr lang="en-US" smtClean="0"/>
              <a:t>‹#›</a:t>
            </a:fld>
            <a:endParaRPr lang="en-US"/>
          </a:p>
        </p:txBody>
      </p:sp>
    </p:spTree>
    <p:extLst>
      <p:ext uri="{BB962C8B-B14F-4D97-AF65-F5344CB8AC3E}">
        <p14:creationId xmlns:p14="http://schemas.microsoft.com/office/powerpoint/2010/main" val="1755416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98BA-0E85-328C-C403-5A118B462EA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89479-BAF7-9825-0999-13A2BD8A90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0330B1-A44D-72AB-B1E5-5288B6F1D5CB}"/>
              </a:ext>
            </a:extLst>
          </p:cNvPr>
          <p:cNvSpPr>
            <a:spLocks noGrp="1"/>
          </p:cNvSpPr>
          <p:nvPr>
            <p:ph type="dt" sz="half" idx="10"/>
          </p:nvPr>
        </p:nvSpPr>
        <p:spPr/>
        <p:txBody>
          <a:bodyPr/>
          <a:lstStyle/>
          <a:p>
            <a:fld id="{54324AB5-7170-0C46-86C2-D1DB682AA1B9}" type="datetimeFigureOut">
              <a:rPr lang="en-US" smtClean="0"/>
              <a:t>1/28/23</a:t>
            </a:fld>
            <a:endParaRPr lang="en-US"/>
          </a:p>
        </p:txBody>
      </p:sp>
      <p:sp>
        <p:nvSpPr>
          <p:cNvPr id="5" name="Footer Placeholder 4">
            <a:extLst>
              <a:ext uri="{FF2B5EF4-FFF2-40B4-BE49-F238E27FC236}">
                <a16:creationId xmlns:a16="http://schemas.microsoft.com/office/drawing/2014/main" id="{3A860BC0-74DA-6B96-57F1-B209B1069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59C0A-898F-3004-9214-0BF68FE28986}"/>
              </a:ext>
            </a:extLst>
          </p:cNvPr>
          <p:cNvSpPr>
            <a:spLocks noGrp="1"/>
          </p:cNvSpPr>
          <p:nvPr>
            <p:ph type="sldNum" sz="quarter" idx="12"/>
          </p:nvPr>
        </p:nvSpPr>
        <p:spPr/>
        <p:txBody>
          <a:bodyPr/>
          <a:lstStyle/>
          <a:p>
            <a:fld id="{71DC5222-9361-514B-8246-18EB2E2B4A9C}" type="slidenum">
              <a:rPr lang="en-US" smtClean="0"/>
              <a:t>‹#›</a:t>
            </a:fld>
            <a:endParaRPr lang="en-US"/>
          </a:p>
        </p:txBody>
      </p:sp>
    </p:spTree>
    <p:extLst>
      <p:ext uri="{BB962C8B-B14F-4D97-AF65-F5344CB8AC3E}">
        <p14:creationId xmlns:p14="http://schemas.microsoft.com/office/powerpoint/2010/main" val="1346672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610FF5-F78B-4F6F-3C0E-0E20E15A52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E47612-D1DB-CC80-C4E6-3F661FF7FB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84183-1407-83B0-BF21-CC48DB6CD263}"/>
              </a:ext>
            </a:extLst>
          </p:cNvPr>
          <p:cNvSpPr>
            <a:spLocks noGrp="1"/>
          </p:cNvSpPr>
          <p:nvPr>
            <p:ph type="dt" sz="half" idx="10"/>
          </p:nvPr>
        </p:nvSpPr>
        <p:spPr/>
        <p:txBody>
          <a:bodyPr/>
          <a:lstStyle/>
          <a:p>
            <a:fld id="{54324AB5-7170-0C46-86C2-D1DB682AA1B9}" type="datetimeFigureOut">
              <a:rPr lang="en-US" smtClean="0"/>
              <a:t>1/28/23</a:t>
            </a:fld>
            <a:endParaRPr lang="en-US"/>
          </a:p>
        </p:txBody>
      </p:sp>
      <p:sp>
        <p:nvSpPr>
          <p:cNvPr id="5" name="Footer Placeholder 4">
            <a:extLst>
              <a:ext uri="{FF2B5EF4-FFF2-40B4-BE49-F238E27FC236}">
                <a16:creationId xmlns:a16="http://schemas.microsoft.com/office/drawing/2014/main" id="{03C8DFAF-AF8C-D4CB-7DF2-3ED6FFAB3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C6A770-6B80-4078-B7B3-8C1CDEB85E2B}"/>
              </a:ext>
            </a:extLst>
          </p:cNvPr>
          <p:cNvSpPr>
            <a:spLocks noGrp="1"/>
          </p:cNvSpPr>
          <p:nvPr>
            <p:ph type="sldNum" sz="quarter" idx="12"/>
          </p:nvPr>
        </p:nvSpPr>
        <p:spPr/>
        <p:txBody>
          <a:bodyPr/>
          <a:lstStyle/>
          <a:p>
            <a:fld id="{71DC5222-9361-514B-8246-18EB2E2B4A9C}" type="slidenum">
              <a:rPr lang="en-US" smtClean="0"/>
              <a:t>‹#›</a:t>
            </a:fld>
            <a:endParaRPr lang="en-US"/>
          </a:p>
        </p:txBody>
      </p:sp>
    </p:spTree>
    <p:extLst>
      <p:ext uri="{BB962C8B-B14F-4D97-AF65-F5344CB8AC3E}">
        <p14:creationId xmlns:p14="http://schemas.microsoft.com/office/powerpoint/2010/main" val="2732056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spTree>
    <p:extLst>
      <p:ext uri="{BB962C8B-B14F-4D97-AF65-F5344CB8AC3E}">
        <p14:creationId xmlns:p14="http://schemas.microsoft.com/office/powerpoint/2010/main" val="166036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395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62DB-11A6-235B-3F23-0703294C6F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D15B85-2E2B-BE19-3267-673CE408FE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08FF8-5922-C98F-374F-C0E6D50F9F12}"/>
              </a:ext>
            </a:extLst>
          </p:cNvPr>
          <p:cNvSpPr>
            <a:spLocks noGrp="1"/>
          </p:cNvSpPr>
          <p:nvPr>
            <p:ph type="dt" sz="half" idx="10"/>
          </p:nvPr>
        </p:nvSpPr>
        <p:spPr/>
        <p:txBody>
          <a:bodyPr/>
          <a:lstStyle/>
          <a:p>
            <a:fld id="{54324AB5-7170-0C46-86C2-D1DB682AA1B9}" type="datetimeFigureOut">
              <a:rPr lang="en-US" smtClean="0"/>
              <a:t>1/28/23</a:t>
            </a:fld>
            <a:endParaRPr lang="en-US"/>
          </a:p>
        </p:txBody>
      </p:sp>
      <p:sp>
        <p:nvSpPr>
          <p:cNvPr id="5" name="Footer Placeholder 4">
            <a:extLst>
              <a:ext uri="{FF2B5EF4-FFF2-40B4-BE49-F238E27FC236}">
                <a16:creationId xmlns:a16="http://schemas.microsoft.com/office/drawing/2014/main" id="{EAF19C99-4239-4816-F3F8-93955C0F9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49845-D906-8485-C348-FE056A8604D4}"/>
              </a:ext>
            </a:extLst>
          </p:cNvPr>
          <p:cNvSpPr>
            <a:spLocks noGrp="1"/>
          </p:cNvSpPr>
          <p:nvPr>
            <p:ph type="sldNum" sz="quarter" idx="12"/>
          </p:nvPr>
        </p:nvSpPr>
        <p:spPr/>
        <p:txBody>
          <a:bodyPr/>
          <a:lstStyle/>
          <a:p>
            <a:fld id="{71DC5222-9361-514B-8246-18EB2E2B4A9C}" type="slidenum">
              <a:rPr lang="en-US" smtClean="0"/>
              <a:t>‹#›</a:t>
            </a:fld>
            <a:endParaRPr lang="en-US"/>
          </a:p>
        </p:txBody>
      </p:sp>
    </p:spTree>
    <p:extLst>
      <p:ext uri="{BB962C8B-B14F-4D97-AF65-F5344CB8AC3E}">
        <p14:creationId xmlns:p14="http://schemas.microsoft.com/office/powerpoint/2010/main" val="277059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63ED0-FC01-22BF-411B-5B415E4923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10C0D8-05A6-5824-9827-81E055B97E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F3D966-7B94-4C1D-6318-2ACC001EFB12}"/>
              </a:ext>
            </a:extLst>
          </p:cNvPr>
          <p:cNvSpPr>
            <a:spLocks noGrp="1"/>
          </p:cNvSpPr>
          <p:nvPr>
            <p:ph type="dt" sz="half" idx="10"/>
          </p:nvPr>
        </p:nvSpPr>
        <p:spPr/>
        <p:txBody>
          <a:bodyPr/>
          <a:lstStyle/>
          <a:p>
            <a:fld id="{54324AB5-7170-0C46-86C2-D1DB682AA1B9}" type="datetimeFigureOut">
              <a:rPr lang="en-US" smtClean="0"/>
              <a:t>1/28/23</a:t>
            </a:fld>
            <a:endParaRPr lang="en-US"/>
          </a:p>
        </p:txBody>
      </p:sp>
      <p:sp>
        <p:nvSpPr>
          <p:cNvPr id="5" name="Footer Placeholder 4">
            <a:extLst>
              <a:ext uri="{FF2B5EF4-FFF2-40B4-BE49-F238E27FC236}">
                <a16:creationId xmlns:a16="http://schemas.microsoft.com/office/drawing/2014/main" id="{27279ED6-57D1-3214-8C4B-B638551A9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209EDB-3667-7EAE-3158-405ECDE5A613}"/>
              </a:ext>
            </a:extLst>
          </p:cNvPr>
          <p:cNvSpPr>
            <a:spLocks noGrp="1"/>
          </p:cNvSpPr>
          <p:nvPr>
            <p:ph type="sldNum" sz="quarter" idx="12"/>
          </p:nvPr>
        </p:nvSpPr>
        <p:spPr/>
        <p:txBody>
          <a:bodyPr/>
          <a:lstStyle/>
          <a:p>
            <a:fld id="{71DC5222-9361-514B-8246-18EB2E2B4A9C}" type="slidenum">
              <a:rPr lang="en-US" smtClean="0"/>
              <a:t>‹#›</a:t>
            </a:fld>
            <a:endParaRPr lang="en-US"/>
          </a:p>
        </p:txBody>
      </p:sp>
    </p:spTree>
    <p:extLst>
      <p:ext uri="{BB962C8B-B14F-4D97-AF65-F5344CB8AC3E}">
        <p14:creationId xmlns:p14="http://schemas.microsoft.com/office/powerpoint/2010/main" val="3349958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9F809-1AD8-C6D5-6A46-124B7CC3BF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2B57A4-9DF3-CF41-7F47-C901FD9E9C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01F119-ADC8-B2C8-5DE9-60FE3A9317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711394-27D7-A210-1538-AE617680D52E}"/>
              </a:ext>
            </a:extLst>
          </p:cNvPr>
          <p:cNvSpPr>
            <a:spLocks noGrp="1"/>
          </p:cNvSpPr>
          <p:nvPr>
            <p:ph type="dt" sz="half" idx="10"/>
          </p:nvPr>
        </p:nvSpPr>
        <p:spPr/>
        <p:txBody>
          <a:bodyPr/>
          <a:lstStyle/>
          <a:p>
            <a:fld id="{54324AB5-7170-0C46-86C2-D1DB682AA1B9}" type="datetimeFigureOut">
              <a:rPr lang="en-US" smtClean="0"/>
              <a:t>1/28/23</a:t>
            </a:fld>
            <a:endParaRPr lang="en-US"/>
          </a:p>
        </p:txBody>
      </p:sp>
      <p:sp>
        <p:nvSpPr>
          <p:cNvPr id="6" name="Footer Placeholder 5">
            <a:extLst>
              <a:ext uri="{FF2B5EF4-FFF2-40B4-BE49-F238E27FC236}">
                <a16:creationId xmlns:a16="http://schemas.microsoft.com/office/drawing/2014/main" id="{D9769640-932A-5352-BFEE-9DA2864D14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66C6E1-3382-B77B-F439-A227DC34A54E}"/>
              </a:ext>
            </a:extLst>
          </p:cNvPr>
          <p:cNvSpPr>
            <a:spLocks noGrp="1"/>
          </p:cNvSpPr>
          <p:nvPr>
            <p:ph type="sldNum" sz="quarter" idx="12"/>
          </p:nvPr>
        </p:nvSpPr>
        <p:spPr/>
        <p:txBody>
          <a:bodyPr/>
          <a:lstStyle/>
          <a:p>
            <a:fld id="{71DC5222-9361-514B-8246-18EB2E2B4A9C}" type="slidenum">
              <a:rPr lang="en-US" smtClean="0"/>
              <a:t>‹#›</a:t>
            </a:fld>
            <a:endParaRPr lang="en-US"/>
          </a:p>
        </p:txBody>
      </p:sp>
    </p:spTree>
    <p:extLst>
      <p:ext uri="{BB962C8B-B14F-4D97-AF65-F5344CB8AC3E}">
        <p14:creationId xmlns:p14="http://schemas.microsoft.com/office/powerpoint/2010/main" val="2178657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0894D-C7C5-C07F-4467-CBD0143725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49FF96-C4AB-DB4E-1C63-6078092C8E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DD81AD-1D3C-6996-C61E-CEE9F230C4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AF639A0-E939-EDD1-5A3D-7E8082EC26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4A6129-C827-34B4-A58B-CE6D43AB9A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950F6D-6EEE-D4B8-4C67-B1EF48AF0A4B}"/>
              </a:ext>
            </a:extLst>
          </p:cNvPr>
          <p:cNvSpPr>
            <a:spLocks noGrp="1"/>
          </p:cNvSpPr>
          <p:nvPr>
            <p:ph type="dt" sz="half" idx="10"/>
          </p:nvPr>
        </p:nvSpPr>
        <p:spPr/>
        <p:txBody>
          <a:bodyPr/>
          <a:lstStyle/>
          <a:p>
            <a:fld id="{54324AB5-7170-0C46-86C2-D1DB682AA1B9}" type="datetimeFigureOut">
              <a:rPr lang="en-US" smtClean="0"/>
              <a:t>1/28/23</a:t>
            </a:fld>
            <a:endParaRPr lang="en-US"/>
          </a:p>
        </p:txBody>
      </p:sp>
      <p:sp>
        <p:nvSpPr>
          <p:cNvPr id="8" name="Footer Placeholder 7">
            <a:extLst>
              <a:ext uri="{FF2B5EF4-FFF2-40B4-BE49-F238E27FC236}">
                <a16:creationId xmlns:a16="http://schemas.microsoft.com/office/drawing/2014/main" id="{FA22C509-C67C-BFEB-32EA-0E326E5D40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7E1CBE-6C24-1342-676E-73874A25ACEB}"/>
              </a:ext>
            </a:extLst>
          </p:cNvPr>
          <p:cNvSpPr>
            <a:spLocks noGrp="1"/>
          </p:cNvSpPr>
          <p:nvPr>
            <p:ph type="sldNum" sz="quarter" idx="12"/>
          </p:nvPr>
        </p:nvSpPr>
        <p:spPr/>
        <p:txBody>
          <a:bodyPr/>
          <a:lstStyle/>
          <a:p>
            <a:fld id="{71DC5222-9361-514B-8246-18EB2E2B4A9C}" type="slidenum">
              <a:rPr lang="en-US" smtClean="0"/>
              <a:t>‹#›</a:t>
            </a:fld>
            <a:endParaRPr lang="en-US"/>
          </a:p>
        </p:txBody>
      </p:sp>
    </p:spTree>
    <p:extLst>
      <p:ext uri="{BB962C8B-B14F-4D97-AF65-F5344CB8AC3E}">
        <p14:creationId xmlns:p14="http://schemas.microsoft.com/office/powerpoint/2010/main" val="847545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5A72-7314-F1D8-D3A5-D7A38DD52E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32C03-247D-47F1-8ECC-21739BF00DB9}"/>
              </a:ext>
            </a:extLst>
          </p:cNvPr>
          <p:cNvSpPr>
            <a:spLocks noGrp="1"/>
          </p:cNvSpPr>
          <p:nvPr>
            <p:ph type="dt" sz="half" idx="10"/>
          </p:nvPr>
        </p:nvSpPr>
        <p:spPr/>
        <p:txBody>
          <a:bodyPr/>
          <a:lstStyle/>
          <a:p>
            <a:fld id="{54324AB5-7170-0C46-86C2-D1DB682AA1B9}" type="datetimeFigureOut">
              <a:rPr lang="en-US" smtClean="0"/>
              <a:t>1/28/23</a:t>
            </a:fld>
            <a:endParaRPr lang="en-US"/>
          </a:p>
        </p:txBody>
      </p:sp>
      <p:sp>
        <p:nvSpPr>
          <p:cNvPr id="4" name="Footer Placeholder 3">
            <a:extLst>
              <a:ext uri="{FF2B5EF4-FFF2-40B4-BE49-F238E27FC236}">
                <a16:creationId xmlns:a16="http://schemas.microsoft.com/office/drawing/2014/main" id="{A5A7B055-3A67-5919-8F64-F4FF4EF004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179922-6D6C-A818-8D2D-9CB8C5077BC6}"/>
              </a:ext>
            </a:extLst>
          </p:cNvPr>
          <p:cNvSpPr>
            <a:spLocks noGrp="1"/>
          </p:cNvSpPr>
          <p:nvPr>
            <p:ph type="sldNum" sz="quarter" idx="12"/>
          </p:nvPr>
        </p:nvSpPr>
        <p:spPr/>
        <p:txBody>
          <a:bodyPr/>
          <a:lstStyle/>
          <a:p>
            <a:fld id="{71DC5222-9361-514B-8246-18EB2E2B4A9C}" type="slidenum">
              <a:rPr lang="en-US" smtClean="0"/>
              <a:t>‹#›</a:t>
            </a:fld>
            <a:endParaRPr lang="en-US"/>
          </a:p>
        </p:txBody>
      </p:sp>
    </p:spTree>
    <p:extLst>
      <p:ext uri="{BB962C8B-B14F-4D97-AF65-F5344CB8AC3E}">
        <p14:creationId xmlns:p14="http://schemas.microsoft.com/office/powerpoint/2010/main" val="3344464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06F3EF-741F-985A-7F0B-C33739CF8EC7}"/>
              </a:ext>
            </a:extLst>
          </p:cNvPr>
          <p:cNvSpPr>
            <a:spLocks noGrp="1"/>
          </p:cNvSpPr>
          <p:nvPr>
            <p:ph type="dt" sz="half" idx="10"/>
          </p:nvPr>
        </p:nvSpPr>
        <p:spPr/>
        <p:txBody>
          <a:bodyPr/>
          <a:lstStyle/>
          <a:p>
            <a:fld id="{54324AB5-7170-0C46-86C2-D1DB682AA1B9}" type="datetimeFigureOut">
              <a:rPr lang="en-US" smtClean="0"/>
              <a:t>1/28/23</a:t>
            </a:fld>
            <a:endParaRPr lang="en-US"/>
          </a:p>
        </p:txBody>
      </p:sp>
      <p:sp>
        <p:nvSpPr>
          <p:cNvPr id="3" name="Footer Placeholder 2">
            <a:extLst>
              <a:ext uri="{FF2B5EF4-FFF2-40B4-BE49-F238E27FC236}">
                <a16:creationId xmlns:a16="http://schemas.microsoft.com/office/drawing/2014/main" id="{39917BCB-A98C-3D54-DF1D-6464891FAB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B335FB-5423-747E-1C73-A9885F813CF4}"/>
              </a:ext>
            </a:extLst>
          </p:cNvPr>
          <p:cNvSpPr>
            <a:spLocks noGrp="1"/>
          </p:cNvSpPr>
          <p:nvPr>
            <p:ph type="sldNum" sz="quarter" idx="12"/>
          </p:nvPr>
        </p:nvSpPr>
        <p:spPr/>
        <p:txBody>
          <a:bodyPr/>
          <a:lstStyle/>
          <a:p>
            <a:fld id="{71DC5222-9361-514B-8246-18EB2E2B4A9C}" type="slidenum">
              <a:rPr lang="en-US" smtClean="0"/>
              <a:t>‹#›</a:t>
            </a:fld>
            <a:endParaRPr lang="en-US"/>
          </a:p>
        </p:txBody>
      </p:sp>
    </p:spTree>
    <p:extLst>
      <p:ext uri="{BB962C8B-B14F-4D97-AF65-F5344CB8AC3E}">
        <p14:creationId xmlns:p14="http://schemas.microsoft.com/office/powerpoint/2010/main" val="1544163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423D-71BE-5AB4-8501-7ED6B5DAE3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82FC17-ADD7-560B-EE4B-A659356222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781328-2C0C-14DB-15F9-E83E90405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D754B5-7DD8-1BEF-F5DD-5D3DFF9980EF}"/>
              </a:ext>
            </a:extLst>
          </p:cNvPr>
          <p:cNvSpPr>
            <a:spLocks noGrp="1"/>
          </p:cNvSpPr>
          <p:nvPr>
            <p:ph type="dt" sz="half" idx="10"/>
          </p:nvPr>
        </p:nvSpPr>
        <p:spPr/>
        <p:txBody>
          <a:bodyPr/>
          <a:lstStyle/>
          <a:p>
            <a:fld id="{54324AB5-7170-0C46-86C2-D1DB682AA1B9}" type="datetimeFigureOut">
              <a:rPr lang="en-US" smtClean="0"/>
              <a:t>1/28/23</a:t>
            </a:fld>
            <a:endParaRPr lang="en-US"/>
          </a:p>
        </p:txBody>
      </p:sp>
      <p:sp>
        <p:nvSpPr>
          <p:cNvPr id="6" name="Footer Placeholder 5">
            <a:extLst>
              <a:ext uri="{FF2B5EF4-FFF2-40B4-BE49-F238E27FC236}">
                <a16:creationId xmlns:a16="http://schemas.microsoft.com/office/drawing/2014/main" id="{02B213E6-28FF-6CC9-CF69-CA98429839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CAB099-E2CF-09ED-3D65-A4DCE9D6BD7E}"/>
              </a:ext>
            </a:extLst>
          </p:cNvPr>
          <p:cNvSpPr>
            <a:spLocks noGrp="1"/>
          </p:cNvSpPr>
          <p:nvPr>
            <p:ph type="sldNum" sz="quarter" idx="12"/>
          </p:nvPr>
        </p:nvSpPr>
        <p:spPr/>
        <p:txBody>
          <a:bodyPr/>
          <a:lstStyle/>
          <a:p>
            <a:fld id="{71DC5222-9361-514B-8246-18EB2E2B4A9C}" type="slidenum">
              <a:rPr lang="en-US" smtClean="0"/>
              <a:t>‹#›</a:t>
            </a:fld>
            <a:endParaRPr lang="en-US"/>
          </a:p>
        </p:txBody>
      </p:sp>
    </p:spTree>
    <p:extLst>
      <p:ext uri="{BB962C8B-B14F-4D97-AF65-F5344CB8AC3E}">
        <p14:creationId xmlns:p14="http://schemas.microsoft.com/office/powerpoint/2010/main" val="2825526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0B578-7BD1-37AB-28F3-D0C493551B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E7BA4C-60A8-86C4-1BB4-E5ED5CE96F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453F43-79BB-117D-1779-1BA1AF49F2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5C52A-FAD3-4958-CAA5-4517C91DF173}"/>
              </a:ext>
            </a:extLst>
          </p:cNvPr>
          <p:cNvSpPr>
            <a:spLocks noGrp="1"/>
          </p:cNvSpPr>
          <p:nvPr>
            <p:ph type="dt" sz="half" idx="10"/>
          </p:nvPr>
        </p:nvSpPr>
        <p:spPr/>
        <p:txBody>
          <a:bodyPr/>
          <a:lstStyle/>
          <a:p>
            <a:fld id="{54324AB5-7170-0C46-86C2-D1DB682AA1B9}" type="datetimeFigureOut">
              <a:rPr lang="en-US" smtClean="0"/>
              <a:t>1/28/23</a:t>
            </a:fld>
            <a:endParaRPr lang="en-US"/>
          </a:p>
        </p:txBody>
      </p:sp>
      <p:sp>
        <p:nvSpPr>
          <p:cNvPr id="6" name="Footer Placeholder 5">
            <a:extLst>
              <a:ext uri="{FF2B5EF4-FFF2-40B4-BE49-F238E27FC236}">
                <a16:creationId xmlns:a16="http://schemas.microsoft.com/office/drawing/2014/main" id="{17C5B110-6127-9AA5-DC31-0C8B8D9A24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131E1C-4177-09A6-643E-58666C55CCAB}"/>
              </a:ext>
            </a:extLst>
          </p:cNvPr>
          <p:cNvSpPr>
            <a:spLocks noGrp="1"/>
          </p:cNvSpPr>
          <p:nvPr>
            <p:ph type="sldNum" sz="quarter" idx="12"/>
          </p:nvPr>
        </p:nvSpPr>
        <p:spPr/>
        <p:txBody>
          <a:bodyPr/>
          <a:lstStyle/>
          <a:p>
            <a:fld id="{71DC5222-9361-514B-8246-18EB2E2B4A9C}" type="slidenum">
              <a:rPr lang="en-US" smtClean="0"/>
              <a:t>‹#›</a:t>
            </a:fld>
            <a:endParaRPr lang="en-US"/>
          </a:p>
        </p:txBody>
      </p:sp>
    </p:spTree>
    <p:extLst>
      <p:ext uri="{BB962C8B-B14F-4D97-AF65-F5344CB8AC3E}">
        <p14:creationId xmlns:p14="http://schemas.microsoft.com/office/powerpoint/2010/main" val="1421297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E9BB6F-828F-A316-0270-80CB01E75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62DBDE-F818-7149-B7B9-68F75709B5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9806B-3976-E009-8ECA-6688025F53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324AB5-7170-0C46-86C2-D1DB682AA1B9}" type="datetimeFigureOut">
              <a:rPr lang="en-US" smtClean="0"/>
              <a:t>1/28/23</a:t>
            </a:fld>
            <a:endParaRPr lang="en-US"/>
          </a:p>
        </p:txBody>
      </p:sp>
      <p:sp>
        <p:nvSpPr>
          <p:cNvPr id="5" name="Footer Placeholder 4">
            <a:extLst>
              <a:ext uri="{FF2B5EF4-FFF2-40B4-BE49-F238E27FC236}">
                <a16:creationId xmlns:a16="http://schemas.microsoft.com/office/drawing/2014/main" id="{DFC13290-179B-43A9-8ED0-260552F42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B6F112-C3ED-31A6-2432-28F9CC4331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C5222-9361-514B-8246-18EB2E2B4A9C}" type="slidenum">
              <a:rPr lang="en-US" smtClean="0"/>
              <a:t>‹#›</a:t>
            </a:fld>
            <a:endParaRPr lang="en-US"/>
          </a:p>
        </p:txBody>
      </p:sp>
    </p:spTree>
    <p:extLst>
      <p:ext uri="{BB962C8B-B14F-4D97-AF65-F5344CB8AC3E}">
        <p14:creationId xmlns:p14="http://schemas.microsoft.com/office/powerpoint/2010/main" val="2230423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tags" Target="../tags/tag20.xml"/><Relationship Id="rId7" Type="http://schemas.openxmlformats.org/officeDocument/2006/relationships/image" Target="../media/image1.emf"/><Relationship Id="rId12" Type="http://schemas.openxmlformats.org/officeDocument/2006/relationships/image" Target="../media/image15.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oleObject" Target="../embeddings/oleObject9.bin"/><Relationship Id="rId11" Type="http://schemas.openxmlformats.org/officeDocument/2006/relationships/image" Target="../media/image14.png"/><Relationship Id="rId5" Type="http://schemas.openxmlformats.org/officeDocument/2006/relationships/notesSlide" Target="../notesSlides/notesSlide9.xml"/><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slideLayout" Target="../slideLayouts/slideLayout12.xml"/><Relationship Id="rId9" Type="http://schemas.openxmlformats.org/officeDocument/2006/relationships/image" Target="../media/image12.png"/><Relationship Id="rId1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271.emf"/><Relationship Id="rId5" Type="http://schemas.openxmlformats.org/officeDocument/2006/relationships/image" Target="../media/image152.emf"/><Relationship Id="rId4" Type="http://schemas.openxmlformats.org/officeDocument/2006/relationships/oleObject" Target="../embeddings/oleObject103.bin"/></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3.xml"/><Relationship Id="rId7" Type="http://schemas.openxmlformats.org/officeDocument/2006/relationships/image" Target="../media/image1.emf"/><Relationship Id="rId12" Type="http://schemas.openxmlformats.org/officeDocument/2006/relationships/image" Target="../media/image2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oleObject" Target="../embeddings/oleObject10.bin"/><Relationship Id="rId11" Type="http://schemas.openxmlformats.org/officeDocument/2006/relationships/image" Target="../media/image22.png"/><Relationship Id="rId5" Type="http://schemas.openxmlformats.org/officeDocument/2006/relationships/notesSlide" Target="../notesSlides/notesSlide10.xml"/><Relationship Id="rId10" Type="http://schemas.openxmlformats.org/officeDocument/2006/relationships/image" Target="../media/image21.png"/><Relationship Id="rId4" Type="http://schemas.openxmlformats.org/officeDocument/2006/relationships/slideLayout" Target="../slideLayouts/slideLayout12.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oleObject" Target="../embeddings/oleObject11.bin"/><Relationship Id="rId5" Type="http://schemas.openxmlformats.org/officeDocument/2006/relationships/notesSlide" Target="../notesSlides/notesSlide11.xml"/><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9.xml"/><Relationship Id="rId7" Type="http://schemas.openxmlformats.org/officeDocument/2006/relationships/image" Target="../media/image1.emf"/><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oleObject" Target="../embeddings/oleObject12.bin"/><Relationship Id="rId5" Type="http://schemas.openxmlformats.org/officeDocument/2006/relationships/notesSlide" Target="../notesSlides/notesSlide12.xml"/><Relationship Id="rId4"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32.xml"/><Relationship Id="rId7" Type="http://schemas.openxmlformats.org/officeDocument/2006/relationships/image" Target="../media/image1.emf"/><Relationship Id="rId12" Type="http://schemas.openxmlformats.org/officeDocument/2006/relationships/image" Target="../media/image30.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oleObject" Target="../embeddings/oleObject13.bin"/><Relationship Id="rId11" Type="http://schemas.openxmlformats.org/officeDocument/2006/relationships/image" Target="../media/image29.png"/><Relationship Id="rId5" Type="http://schemas.openxmlformats.org/officeDocument/2006/relationships/notesSlide" Target="../notesSlides/notesSlide13.xml"/><Relationship Id="rId10" Type="http://schemas.openxmlformats.org/officeDocument/2006/relationships/image" Target="../media/image28.png"/><Relationship Id="rId4" Type="http://schemas.openxmlformats.org/officeDocument/2006/relationships/slideLayout" Target="../slideLayouts/slideLayout12.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35.xml"/><Relationship Id="rId7" Type="http://schemas.openxmlformats.org/officeDocument/2006/relationships/image" Target="../media/image1.emf"/><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oleObject" Target="../embeddings/oleObject14.bin"/><Relationship Id="rId5" Type="http://schemas.openxmlformats.org/officeDocument/2006/relationships/notesSlide" Target="../notesSlides/notesSlide14.xml"/><Relationship Id="rId4" Type="http://schemas.openxmlformats.org/officeDocument/2006/relationships/slideLayout" Target="../slideLayouts/slideLayout12.xml"/><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8.xml"/><Relationship Id="rId7" Type="http://schemas.openxmlformats.org/officeDocument/2006/relationships/image" Target="../media/image1.emf"/><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oleObject" Target="../embeddings/oleObject15.bin"/><Relationship Id="rId5" Type="http://schemas.openxmlformats.org/officeDocument/2006/relationships/notesSlide" Target="../notesSlides/notesSlide15.xml"/><Relationship Id="rId10" Type="http://schemas.openxmlformats.org/officeDocument/2006/relationships/image" Target="../media/image35.png"/><Relationship Id="rId4" Type="http://schemas.openxmlformats.org/officeDocument/2006/relationships/slideLayout" Target="../slideLayouts/slideLayout12.xm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2.xml"/><Relationship Id="rId7" Type="http://schemas.openxmlformats.org/officeDocument/2006/relationships/image" Target="../media/image36.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notesSlide" Target="../notesSlides/notesSlide16.xml"/><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2.xml"/><Relationship Id="rId7" Type="http://schemas.openxmlformats.org/officeDocument/2006/relationships/image" Target="../media/image39.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emf"/><Relationship Id="rId11" Type="http://schemas.openxmlformats.org/officeDocument/2006/relationships/image" Target="../media/image43.png"/><Relationship Id="rId5" Type="http://schemas.openxmlformats.org/officeDocument/2006/relationships/oleObject" Target="../embeddings/oleObject17.bin"/><Relationship Id="rId10" Type="http://schemas.openxmlformats.org/officeDocument/2006/relationships/image" Target="../media/image42.png"/><Relationship Id="rId4" Type="http://schemas.openxmlformats.org/officeDocument/2006/relationships/notesSlide" Target="../notesSlides/notesSlide17.xml"/><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12.xml"/><Relationship Id="rId7" Type="http://schemas.openxmlformats.org/officeDocument/2006/relationships/image" Target="../media/image44.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2.xml"/><Relationship Id="rId7" Type="http://schemas.openxmlformats.org/officeDocument/2006/relationships/image" Target="../media/image4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2.xml"/><Relationship Id="rId7" Type="http://schemas.openxmlformats.org/officeDocument/2006/relationships/image" Target="../media/image48.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emf"/><Relationship Id="rId5" Type="http://schemas.openxmlformats.org/officeDocument/2006/relationships/oleObject" Target="../embeddings/oleObject20.bin"/><Relationship Id="rId10" Type="http://schemas.openxmlformats.org/officeDocument/2006/relationships/image" Target="../media/image51.png"/><Relationship Id="rId4" Type="http://schemas.openxmlformats.org/officeDocument/2006/relationships/notesSlide" Target="../notesSlides/notesSlide20.xml"/><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2.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53.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2.xml"/><Relationship Id="rId7" Type="http://schemas.openxmlformats.org/officeDocument/2006/relationships/image" Target="../media/image54.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notesSlide" Target="../notesSlides/notesSlide23.xml"/><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12.xml"/><Relationship Id="rId7" Type="http://schemas.openxmlformats.org/officeDocument/2006/relationships/image" Target="../media/image57.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notesSlide" Target="../notesSlides/notesSlide24.xml"/><Relationship Id="rId9"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12.xml"/><Relationship Id="rId7" Type="http://schemas.openxmlformats.org/officeDocument/2006/relationships/image" Target="../media/image60.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emf"/><Relationship Id="rId5" Type="http://schemas.openxmlformats.org/officeDocument/2006/relationships/oleObject" Target="../embeddings/oleObject25.bin"/><Relationship Id="rId10" Type="http://schemas.openxmlformats.org/officeDocument/2006/relationships/image" Target="../media/image63.png"/><Relationship Id="rId4" Type="http://schemas.openxmlformats.org/officeDocument/2006/relationships/notesSlide" Target="../notesSlides/notesSlide25.xml"/><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12.xml"/><Relationship Id="rId7" Type="http://schemas.openxmlformats.org/officeDocument/2006/relationships/image" Target="../media/image64.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2.xml"/><Relationship Id="rId7" Type="http://schemas.openxmlformats.org/officeDocument/2006/relationships/image" Target="../media/image66.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Layout" Target="../slideLayouts/slideLayout12.xml"/><Relationship Id="rId7" Type="http://schemas.openxmlformats.org/officeDocument/2006/relationships/image" Target="../media/image68.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notesSlide" Target="../notesSlides/notesSlide28.xml"/><Relationship Id="rId9"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12.xml"/><Relationship Id="rId7" Type="http://schemas.openxmlformats.org/officeDocument/2006/relationships/image" Target="../media/image71.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notesSlide" Target="../notesSlides/notesSlide29.xml"/><Relationship Id="rId9"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12.xml"/><Relationship Id="rId7" Type="http://schemas.openxmlformats.org/officeDocument/2006/relationships/image" Target="../media/image74.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notesSlide" Target="../notesSlides/notesSlide30.xml"/><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12.xml"/><Relationship Id="rId7" Type="http://schemas.openxmlformats.org/officeDocument/2006/relationships/image" Target="../media/image77.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slideLayout" Target="../slideLayouts/slideLayout12.xml"/><Relationship Id="rId7" Type="http://schemas.openxmlformats.org/officeDocument/2006/relationships/image" Target="../media/image79.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slideLayout" Target="../slideLayouts/slideLayout12.xml"/><Relationship Id="rId7" Type="http://schemas.openxmlformats.org/officeDocument/2006/relationships/image" Target="../media/image81.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12.xml"/><Relationship Id="rId7" Type="http://schemas.openxmlformats.org/officeDocument/2006/relationships/image" Target="../media/image54.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notesSlide" Target="../notesSlides/notesSlide34.xml"/><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12.xml"/><Relationship Id="rId7" Type="http://schemas.openxmlformats.org/officeDocument/2006/relationships/image" Target="../media/image5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notesSlide" Target="../notesSlides/notesSlide35.xml"/><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12.xml"/><Relationship Id="rId7" Type="http://schemas.openxmlformats.org/officeDocument/2006/relationships/image" Target="../media/image60.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emf"/><Relationship Id="rId5" Type="http://schemas.openxmlformats.org/officeDocument/2006/relationships/oleObject" Target="../embeddings/oleObject36.bin"/><Relationship Id="rId10" Type="http://schemas.openxmlformats.org/officeDocument/2006/relationships/image" Target="../media/image63.png"/><Relationship Id="rId4" Type="http://schemas.openxmlformats.org/officeDocument/2006/relationships/notesSlide" Target="../notesSlides/notesSlide36.xml"/><Relationship Id="rId9"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12.xml"/><Relationship Id="rId7" Type="http://schemas.openxmlformats.org/officeDocument/2006/relationships/image" Target="../media/image64.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3.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12.xml"/><Relationship Id="rId7" Type="http://schemas.openxmlformats.org/officeDocument/2006/relationships/image" Target="../media/image84.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emf"/><Relationship Id="rId5" Type="http://schemas.openxmlformats.org/officeDocument/2006/relationships/oleObject" Target="../embeddings/oleObject39.bin"/><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6.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87.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slideLayout" Target="../slideLayouts/slideLayout12.xml"/><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emf"/><Relationship Id="rId11" Type="http://schemas.openxmlformats.org/officeDocument/2006/relationships/image" Target="../media/image92.png"/><Relationship Id="rId5" Type="http://schemas.openxmlformats.org/officeDocument/2006/relationships/oleObject" Target="../embeddings/oleObject42.bin"/><Relationship Id="rId10" Type="http://schemas.openxmlformats.org/officeDocument/2006/relationships/image" Target="../media/image91.png"/><Relationship Id="rId4" Type="http://schemas.openxmlformats.org/officeDocument/2006/relationships/notesSlide" Target="../notesSlides/notesSlide42.xml"/><Relationship Id="rId9" Type="http://schemas.openxmlformats.org/officeDocument/2006/relationships/image" Target="../media/image90.png"/></Relationships>
</file>

<file path=ppt/slides/_rels/slide4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slideLayout" Target="../slideLayouts/slideLayout12.xml"/><Relationship Id="rId7" Type="http://schemas.openxmlformats.org/officeDocument/2006/relationships/image" Target="../media/image95.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notesSlide" Target="../notesSlides/notesSlide43.xml"/><Relationship Id="rId9" Type="http://schemas.openxmlformats.org/officeDocument/2006/relationships/image" Target="../media/image97.png"/></Relationships>
</file>

<file path=ppt/slides/_rels/slide4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12.xml"/><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emf"/><Relationship Id="rId11" Type="http://schemas.openxmlformats.org/officeDocument/2006/relationships/image" Target="../media/image102.png"/><Relationship Id="rId5" Type="http://schemas.openxmlformats.org/officeDocument/2006/relationships/oleObject" Target="../embeddings/oleObject44.bin"/><Relationship Id="rId10" Type="http://schemas.openxmlformats.org/officeDocument/2006/relationships/image" Target="../media/image101.png"/><Relationship Id="rId4" Type="http://schemas.openxmlformats.org/officeDocument/2006/relationships/notesSlide" Target="../notesSlides/notesSlide44.xml"/><Relationship Id="rId9"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4.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5.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slideLayout" Target="../slideLayouts/slideLayout12.xml"/><Relationship Id="rId7" Type="http://schemas.openxmlformats.org/officeDocument/2006/relationships/image" Target="../media/image89.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emf"/><Relationship Id="rId11" Type="http://schemas.openxmlformats.org/officeDocument/2006/relationships/image" Target="../media/image109.png"/><Relationship Id="rId5" Type="http://schemas.openxmlformats.org/officeDocument/2006/relationships/oleObject" Target="../embeddings/oleObject47.bin"/><Relationship Id="rId10" Type="http://schemas.openxmlformats.org/officeDocument/2006/relationships/image" Target="../media/image108.png"/><Relationship Id="rId4" Type="http://schemas.openxmlformats.org/officeDocument/2006/relationships/notesSlide" Target="../notesSlides/notesSlide47.xml"/><Relationship Id="rId9" Type="http://schemas.openxmlformats.org/officeDocument/2006/relationships/image" Target="../media/image107.png"/></Relationships>
</file>

<file path=ppt/slides/_rels/slide4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slideLayout" Target="../slideLayouts/slideLayout12.xml"/><Relationship Id="rId7" Type="http://schemas.openxmlformats.org/officeDocument/2006/relationships/image" Target="../media/image110.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emf"/><Relationship Id="rId5" Type="http://schemas.openxmlformats.org/officeDocument/2006/relationships/oleObject" Target="../embeddings/oleObject48.bin"/><Relationship Id="rId4" Type="http://schemas.openxmlformats.org/officeDocument/2006/relationships/notesSlide" Target="../notesSlides/notesSlide48.xml"/><Relationship Id="rId9"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slideLayout" Target="../slideLayouts/slideLayout12.xml"/><Relationship Id="rId7" Type="http://schemas.openxmlformats.org/officeDocument/2006/relationships/image" Target="../media/image89.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emf"/><Relationship Id="rId11" Type="http://schemas.openxmlformats.org/officeDocument/2006/relationships/image" Target="../media/image109.png"/><Relationship Id="rId5" Type="http://schemas.openxmlformats.org/officeDocument/2006/relationships/oleObject" Target="../embeddings/oleObject49.bin"/><Relationship Id="rId10" Type="http://schemas.openxmlformats.org/officeDocument/2006/relationships/image" Target="../media/image114.png"/><Relationship Id="rId4" Type="http://schemas.openxmlformats.org/officeDocument/2006/relationships/notesSlide" Target="../notesSlides/notesSlide49.xml"/><Relationship Id="rId9" Type="http://schemas.openxmlformats.org/officeDocument/2006/relationships/image" Target="../media/image113.png"/></Relationships>
</file>

<file path=ppt/slides/_rels/slide5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slideLayout" Target="../slideLayouts/slideLayout12.xml"/><Relationship Id="rId7" Type="http://schemas.openxmlformats.org/officeDocument/2006/relationships/image" Target="../media/image115.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emf"/><Relationship Id="rId5" Type="http://schemas.openxmlformats.org/officeDocument/2006/relationships/oleObject" Target="../embeddings/oleObject50.bin"/><Relationship Id="rId10" Type="http://schemas.openxmlformats.org/officeDocument/2006/relationships/image" Target="../media/image118.png"/><Relationship Id="rId4" Type="http://schemas.openxmlformats.org/officeDocument/2006/relationships/notesSlide" Target="../notesSlides/notesSlide50.xml"/><Relationship Id="rId9" Type="http://schemas.openxmlformats.org/officeDocument/2006/relationships/image" Target="../media/image117.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19.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slideLayout" Target="../slideLayouts/slideLayout12.xml"/><Relationship Id="rId7" Type="http://schemas.openxmlformats.org/officeDocument/2006/relationships/image" Target="../media/image120.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emf"/><Relationship Id="rId5" Type="http://schemas.openxmlformats.org/officeDocument/2006/relationships/oleObject" Target="../embeddings/oleObject52.bin"/><Relationship Id="rId4" Type="http://schemas.openxmlformats.org/officeDocument/2006/relationships/notesSlide" Target="../notesSlides/notesSlide52.xml"/><Relationship Id="rId9" Type="http://schemas.openxmlformats.org/officeDocument/2006/relationships/image" Target="../media/image122.png"/></Relationships>
</file>

<file path=ppt/slides/_rels/slide54.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slideLayout" Target="../slideLayouts/slideLayout12.xml"/><Relationship Id="rId7" Type="http://schemas.openxmlformats.org/officeDocument/2006/relationships/image" Target="../media/image123.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emf"/><Relationship Id="rId5" Type="http://schemas.openxmlformats.org/officeDocument/2006/relationships/oleObject" Target="../embeddings/oleObject53.bin"/><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slideLayout" Target="../slideLayouts/slideLayout12.xml"/><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emf"/><Relationship Id="rId11" Type="http://schemas.openxmlformats.org/officeDocument/2006/relationships/image" Target="../media/image129.png"/><Relationship Id="rId5" Type="http://schemas.openxmlformats.org/officeDocument/2006/relationships/oleObject" Target="../embeddings/oleObject54.bin"/><Relationship Id="rId10" Type="http://schemas.openxmlformats.org/officeDocument/2006/relationships/image" Target="../media/image128.png"/><Relationship Id="rId4" Type="http://schemas.openxmlformats.org/officeDocument/2006/relationships/notesSlide" Target="../notesSlides/notesSlide54.xml"/><Relationship Id="rId9"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emf"/><Relationship Id="rId5" Type="http://schemas.openxmlformats.org/officeDocument/2006/relationships/oleObject" Target="../embeddings/oleObject55.bin"/><Relationship Id="rId4"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slideLayout" Target="../slideLayouts/slideLayout12.xml"/><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emf"/><Relationship Id="rId11" Type="http://schemas.openxmlformats.org/officeDocument/2006/relationships/image" Target="../media/image135.png"/><Relationship Id="rId5" Type="http://schemas.openxmlformats.org/officeDocument/2006/relationships/oleObject" Target="../embeddings/oleObject56.bin"/><Relationship Id="rId10" Type="http://schemas.openxmlformats.org/officeDocument/2006/relationships/image" Target="../media/image134.png"/><Relationship Id="rId4" Type="http://schemas.openxmlformats.org/officeDocument/2006/relationships/notesSlide" Target="../notesSlides/notesSlide56.xml"/><Relationship Id="rId9" Type="http://schemas.openxmlformats.org/officeDocument/2006/relationships/image" Target="../media/image133.png"/></Relationships>
</file>

<file path=ppt/slides/_rels/slide5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slideLayout" Target="../slideLayouts/slideLayout12.xml"/><Relationship Id="rId7" Type="http://schemas.openxmlformats.org/officeDocument/2006/relationships/image" Target="../media/image137.png"/><Relationship Id="rId12" Type="http://schemas.openxmlformats.org/officeDocument/2006/relationships/image" Target="../media/image142.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emf"/><Relationship Id="rId11" Type="http://schemas.openxmlformats.org/officeDocument/2006/relationships/image" Target="../media/image141.png"/><Relationship Id="rId5" Type="http://schemas.openxmlformats.org/officeDocument/2006/relationships/oleObject" Target="../embeddings/oleObject57.bin"/><Relationship Id="rId10" Type="http://schemas.openxmlformats.org/officeDocument/2006/relationships/image" Target="../media/image140.png"/><Relationship Id="rId4" Type="http://schemas.openxmlformats.org/officeDocument/2006/relationships/notesSlide" Target="../notesSlides/notesSlide57.xml"/><Relationship Id="rId9" Type="http://schemas.openxmlformats.org/officeDocument/2006/relationships/image" Target="../media/image139.png"/></Relationships>
</file>

<file path=ppt/slides/_rels/slide5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slideLayout" Target="../slideLayouts/slideLayout12.xml"/><Relationship Id="rId7" Type="http://schemas.openxmlformats.org/officeDocument/2006/relationships/image" Target="../media/image143.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emf"/><Relationship Id="rId5" Type="http://schemas.openxmlformats.org/officeDocument/2006/relationships/oleObject" Target="../embeddings/oleObject58.bin"/><Relationship Id="rId4"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3.emf"/><Relationship Id="rId3" Type="http://schemas.openxmlformats.org/officeDocument/2006/relationships/tags" Target="../tags/tag11.xml"/><Relationship Id="rId7" Type="http://schemas.openxmlformats.org/officeDocument/2006/relationships/image" Target="../media/image1.emf"/><Relationship Id="rId12" Type="http://schemas.microsoft.com/office/2007/relationships/diagramDrawing" Target="../diagrams/drawing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oleObject" Target="../embeddings/oleObject5.bin"/><Relationship Id="rId11" Type="http://schemas.openxmlformats.org/officeDocument/2006/relationships/diagramColors" Target="../diagrams/colors1.xml"/><Relationship Id="rId5" Type="http://schemas.openxmlformats.org/officeDocument/2006/relationships/notesSlide" Target="../notesSlides/notesSlide5.xml"/><Relationship Id="rId10" Type="http://schemas.openxmlformats.org/officeDocument/2006/relationships/diagramQuickStyle" Target="../diagrams/quickStyle1.xml"/><Relationship Id="rId4" Type="http://schemas.openxmlformats.org/officeDocument/2006/relationships/slideLayout" Target="../slideLayouts/slideLayout12.xml"/><Relationship Id="rId9" Type="http://schemas.openxmlformats.org/officeDocument/2006/relationships/diagramLayout" Target="../diagrams/layout1.xml"/><Relationship Id="rId14" Type="http://schemas.openxmlformats.org/officeDocument/2006/relationships/image" Target="../media/image4.emf"/></Relationships>
</file>

<file path=ppt/slides/_rels/slide6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slideLayout" Target="../slideLayouts/slideLayout12.xml"/><Relationship Id="rId7" Type="http://schemas.openxmlformats.org/officeDocument/2006/relationships/image" Target="../media/image145.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emf"/><Relationship Id="rId5" Type="http://schemas.openxmlformats.org/officeDocument/2006/relationships/oleObject" Target="../embeddings/oleObject59.bin"/><Relationship Id="rId10" Type="http://schemas.openxmlformats.org/officeDocument/2006/relationships/image" Target="../media/image148.png"/><Relationship Id="rId4" Type="http://schemas.openxmlformats.org/officeDocument/2006/relationships/notesSlide" Target="../notesSlides/notesSlide59.xml"/><Relationship Id="rId9" Type="http://schemas.openxmlformats.org/officeDocument/2006/relationships/image" Target="../media/image14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49.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1.emf"/><Relationship Id="rId5" Type="http://schemas.openxmlformats.org/officeDocument/2006/relationships/oleObject" Target="../embeddings/oleObject60.bin"/><Relationship Id="rId4"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slideLayout" Target="../slideLayouts/slideLayout12.xml"/><Relationship Id="rId7" Type="http://schemas.openxmlformats.org/officeDocument/2006/relationships/image" Target="../media/image150.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1.emf"/><Relationship Id="rId5" Type="http://schemas.openxmlformats.org/officeDocument/2006/relationships/oleObject" Target="../embeddings/oleObject61.bin"/><Relationship Id="rId4"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53.png"/><Relationship Id="rId5" Type="http://schemas.openxmlformats.org/officeDocument/2006/relationships/image" Target="../media/image152.emf"/><Relationship Id="rId4" Type="http://schemas.openxmlformats.org/officeDocument/2006/relationships/oleObject" Target="../embeddings/oleObject62.bin"/></Relationships>
</file>

<file path=ppt/slides/_rels/slide64.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slideLayout" Target="../slideLayouts/slideLayout12.xml"/><Relationship Id="rId7" Type="http://schemas.openxmlformats.org/officeDocument/2006/relationships/image" Target="../media/image154.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1.emf"/><Relationship Id="rId5" Type="http://schemas.openxmlformats.org/officeDocument/2006/relationships/oleObject" Target="../embeddings/oleObject63.bin"/><Relationship Id="rId4"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slideLayout" Target="../slideLayouts/slideLayout12.xml"/><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1.emf"/><Relationship Id="rId11" Type="http://schemas.openxmlformats.org/officeDocument/2006/relationships/image" Target="../media/image160.png"/><Relationship Id="rId5" Type="http://schemas.openxmlformats.org/officeDocument/2006/relationships/oleObject" Target="../embeddings/oleObject64.bin"/><Relationship Id="rId10" Type="http://schemas.openxmlformats.org/officeDocument/2006/relationships/image" Target="../media/image159.png"/><Relationship Id="rId4" Type="http://schemas.openxmlformats.org/officeDocument/2006/relationships/notesSlide" Target="../notesSlides/notesSlide63.xml"/><Relationship Id="rId9" Type="http://schemas.openxmlformats.org/officeDocument/2006/relationships/image" Target="../media/image158.png"/><Relationship Id="rId14" Type="http://schemas.openxmlformats.org/officeDocument/2006/relationships/image" Target="../media/image163.png"/></Relationships>
</file>

<file path=ppt/slides/_rels/slide66.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png"/><Relationship Id="rId18" Type="http://schemas.openxmlformats.org/officeDocument/2006/relationships/image" Target="../media/image175.png"/><Relationship Id="rId3" Type="http://schemas.openxmlformats.org/officeDocument/2006/relationships/slideLayout" Target="../slideLayouts/slideLayout12.xml"/><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tags" Target="../tags/tag138.xml"/><Relationship Id="rId16" Type="http://schemas.openxmlformats.org/officeDocument/2006/relationships/image" Target="../media/image173.png"/><Relationship Id="rId20" Type="http://schemas.openxmlformats.org/officeDocument/2006/relationships/image" Target="../media/image177.png"/><Relationship Id="rId1" Type="http://schemas.openxmlformats.org/officeDocument/2006/relationships/tags" Target="../tags/tag137.xml"/><Relationship Id="rId6" Type="http://schemas.openxmlformats.org/officeDocument/2006/relationships/image" Target="../media/image1.emf"/><Relationship Id="rId11" Type="http://schemas.openxmlformats.org/officeDocument/2006/relationships/image" Target="../media/image168.png"/><Relationship Id="rId5" Type="http://schemas.openxmlformats.org/officeDocument/2006/relationships/oleObject" Target="../embeddings/oleObject65.bin"/><Relationship Id="rId15" Type="http://schemas.openxmlformats.org/officeDocument/2006/relationships/image" Target="../media/image172.png"/><Relationship Id="rId10" Type="http://schemas.openxmlformats.org/officeDocument/2006/relationships/image" Target="../media/image167.png"/><Relationship Id="rId19" Type="http://schemas.openxmlformats.org/officeDocument/2006/relationships/image" Target="../media/image176.png"/><Relationship Id="rId4" Type="http://schemas.openxmlformats.org/officeDocument/2006/relationships/notesSlide" Target="../notesSlides/notesSlide64.xml"/><Relationship Id="rId9" Type="http://schemas.openxmlformats.org/officeDocument/2006/relationships/image" Target="../media/image166.png"/><Relationship Id="rId14" Type="http://schemas.openxmlformats.org/officeDocument/2006/relationships/image" Target="../media/image171.png"/></Relationships>
</file>

<file path=ppt/slides/_rels/slide67.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slideLayout" Target="../slideLayouts/slideLayout12.xml"/><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emf"/><Relationship Id="rId11" Type="http://schemas.openxmlformats.org/officeDocument/2006/relationships/image" Target="../media/image182.png"/><Relationship Id="rId5" Type="http://schemas.openxmlformats.org/officeDocument/2006/relationships/oleObject" Target="../embeddings/oleObject66.bin"/><Relationship Id="rId10" Type="http://schemas.openxmlformats.org/officeDocument/2006/relationships/image" Target="../media/image181.png"/><Relationship Id="rId4" Type="http://schemas.openxmlformats.org/officeDocument/2006/relationships/notesSlide" Target="../notesSlides/notesSlide65.xml"/><Relationship Id="rId9" Type="http://schemas.openxmlformats.org/officeDocument/2006/relationships/image" Target="../media/image180.png"/></Relationships>
</file>

<file path=ppt/slides/_rels/slide68.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slideLayout" Target="../slideLayouts/slideLayout12.xml"/><Relationship Id="rId7" Type="http://schemas.openxmlformats.org/officeDocument/2006/relationships/image" Target="../media/image185.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1.emf"/><Relationship Id="rId5" Type="http://schemas.openxmlformats.org/officeDocument/2006/relationships/oleObject" Target="../embeddings/oleObject67.bin"/><Relationship Id="rId10" Type="http://schemas.openxmlformats.org/officeDocument/2006/relationships/image" Target="../media/image188.png"/><Relationship Id="rId4" Type="http://schemas.openxmlformats.org/officeDocument/2006/relationships/notesSlide" Target="../notesSlides/notesSlide66.xml"/><Relationship Id="rId9" Type="http://schemas.openxmlformats.org/officeDocument/2006/relationships/image" Target="../media/image187.png"/></Relationships>
</file>

<file path=ppt/slides/_rels/slide6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slideLayout" Target="../slideLayouts/slideLayout12.xml"/><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emf"/><Relationship Id="rId11" Type="http://schemas.openxmlformats.org/officeDocument/2006/relationships/image" Target="../media/image193.png"/><Relationship Id="rId5" Type="http://schemas.openxmlformats.org/officeDocument/2006/relationships/oleObject" Target="../embeddings/oleObject68.bin"/><Relationship Id="rId10" Type="http://schemas.openxmlformats.org/officeDocument/2006/relationships/image" Target="../media/image192.png"/><Relationship Id="rId4" Type="http://schemas.openxmlformats.org/officeDocument/2006/relationships/notesSlide" Target="../notesSlides/notesSlide67.xml"/><Relationship Id="rId9" Type="http://schemas.openxmlformats.org/officeDocument/2006/relationships/image" Target="../media/image191.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6.xml"/><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slideLayout" Target="../slideLayouts/slideLayout12.xml"/><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1.emf"/><Relationship Id="rId11" Type="http://schemas.openxmlformats.org/officeDocument/2006/relationships/image" Target="../media/image197.png"/><Relationship Id="rId5" Type="http://schemas.openxmlformats.org/officeDocument/2006/relationships/oleObject" Target="../embeddings/oleObject69.bin"/><Relationship Id="rId10" Type="http://schemas.openxmlformats.org/officeDocument/2006/relationships/image" Target="../media/image196.png"/><Relationship Id="rId4" Type="http://schemas.openxmlformats.org/officeDocument/2006/relationships/notesSlide" Target="../notesSlides/notesSlide68.xml"/><Relationship Id="rId9" Type="http://schemas.openxmlformats.org/officeDocument/2006/relationships/image" Target="../media/image195.png"/></Relationships>
</file>

<file path=ppt/slides/_rels/slide7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slideLayout" Target="../slideLayouts/slideLayout12.xml"/><Relationship Id="rId7" Type="http://schemas.openxmlformats.org/officeDocument/2006/relationships/image" Target="../media/image199.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1.emf"/><Relationship Id="rId5" Type="http://schemas.openxmlformats.org/officeDocument/2006/relationships/oleObject" Target="../embeddings/oleObject70.bin"/><Relationship Id="rId10" Type="http://schemas.openxmlformats.org/officeDocument/2006/relationships/image" Target="../media/image202.png"/><Relationship Id="rId4" Type="http://schemas.openxmlformats.org/officeDocument/2006/relationships/notesSlide" Target="../notesSlides/notesSlide69.xml"/><Relationship Id="rId9" Type="http://schemas.openxmlformats.org/officeDocument/2006/relationships/image" Target="../media/image201.png"/></Relationships>
</file>

<file path=ppt/slides/_rels/slide72.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slideLayout" Target="../slideLayouts/slideLayout12.xml"/><Relationship Id="rId7" Type="http://schemas.openxmlformats.org/officeDocument/2006/relationships/image" Target="../media/image203.png"/><Relationship Id="rId12" Type="http://schemas.openxmlformats.org/officeDocument/2006/relationships/image" Target="../media/image207.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emf"/><Relationship Id="rId11" Type="http://schemas.openxmlformats.org/officeDocument/2006/relationships/image" Target="../media/image206.png"/><Relationship Id="rId5" Type="http://schemas.openxmlformats.org/officeDocument/2006/relationships/oleObject" Target="../embeddings/oleObject71.bin"/><Relationship Id="rId10" Type="http://schemas.openxmlformats.org/officeDocument/2006/relationships/image" Target="../media/image205.png"/><Relationship Id="rId4" Type="http://schemas.openxmlformats.org/officeDocument/2006/relationships/notesSlide" Target="../notesSlides/notesSlide70.xml"/><Relationship Id="rId9" Type="http://schemas.openxmlformats.org/officeDocument/2006/relationships/image" Target="../media/image204.png"/></Relationships>
</file>

<file path=ppt/slides/_rels/slide73.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2.png"/><Relationship Id="rId3" Type="http://schemas.openxmlformats.org/officeDocument/2006/relationships/slideLayout" Target="../slideLayouts/slideLayout12.xml"/><Relationship Id="rId7" Type="http://schemas.openxmlformats.org/officeDocument/2006/relationships/image" Target="../media/image208.png"/><Relationship Id="rId12" Type="http://schemas.openxmlformats.org/officeDocument/2006/relationships/image" Target="../media/image194.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1.emf"/><Relationship Id="rId11" Type="http://schemas.openxmlformats.org/officeDocument/2006/relationships/image" Target="../media/image203.png"/><Relationship Id="rId5" Type="http://schemas.openxmlformats.org/officeDocument/2006/relationships/oleObject" Target="../embeddings/oleObject72.bin"/><Relationship Id="rId10" Type="http://schemas.openxmlformats.org/officeDocument/2006/relationships/image" Target="../media/image211.png"/><Relationship Id="rId4" Type="http://schemas.openxmlformats.org/officeDocument/2006/relationships/notesSlide" Target="../notesSlides/notesSlide71.xml"/><Relationship Id="rId9" Type="http://schemas.openxmlformats.org/officeDocument/2006/relationships/image" Target="../media/image210.png"/><Relationship Id="rId14" Type="http://schemas.openxmlformats.org/officeDocument/2006/relationships/image" Target="../media/image213.png"/></Relationships>
</file>

<file path=ppt/slides/_rels/slide74.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slideLayout" Target="../slideLayouts/slideLayout12.xml"/><Relationship Id="rId7" Type="http://schemas.openxmlformats.org/officeDocument/2006/relationships/image" Target="../media/image214.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emf"/><Relationship Id="rId5" Type="http://schemas.openxmlformats.org/officeDocument/2006/relationships/oleObject" Target="../embeddings/oleObject73.bin"/><Relationship Id="rId10" Type="http://schemas.openxmlformats.org/officeDocument/2006/relationships/image" Target="../media/image215.png"/><Relationship Id="rId4" Type="http://schemas.openxmlformats.org/officeDocument/2006/relationships/notesSlide" Target="../notesSlides/notesSlide72.xml"/><Relationship Id="rId9" Type="http://schemas.openxmlformats.org/officeDocument/2006/relationships/image" Target="../media/image194.png"/></Relationships>
</file>

<file path=ppt/slides/_rels/slide75.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194.png"/><Relationship Id="rId3" Type="http://schemas.openxmlformats.org/officeDocument/2006/relationships/slideLayout" Target="../slideLayouts/slideLayout12.xml"/><Relationship Id="rId7" Type="http://schemas.openxmlformats.org/officeDocument/2006/relationships/image" Target="../media/image216.png"/><Relationship Id="rId12" Type="http://schemas.openxmlformats.org/officeDocument/2006/relationships/image" Target="../media/image203.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1.emf"/><Relationship Id="rId11" Type="http://schemas.openxmlformats.org/officeDocument/2006/relationships/image" Target="../media/image220.png"/><Relationship Id="rId5" Type="http://schemas.openxmlformats.org/officeDocument/2006/relationships/oleObject" Target="../embeddings/oleObject74.bin"/><Relationship Id="rId10" Type="http://schemas.openxmlformats.org/officeDocument/2006/relationships/image" Target="../media/image219.png"/><Relationship Id="rId4" Type="http://schemas.openxmlformats.org/officeDocument/2006/relationships/notesSlide" Target="../notesSlides/notesSlide73.xml"/><Relationship Id="rId9" Type="http://schemas.openxmlformats.org/officeDocument/2006/relationships/image" Target="../media/image218.png"/><Relationship Id="rId14" Type="http://schemas.openxmlformats.org/officeDocument/2006/relationships/image" Target="../media/image221.png"/></Relationships>
</file>

<file path=ppt/slides/_rels/slide76.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slideLayout" Target="../slideLayouts/slideLayout12.xml"/><Relationship Id="rId7" Type="http://schemas.openxmlformats.org/officeDocument/2006/relationships/image" Target="../media/image222.png"/><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1.emf"/><Relationship Id="rId5" Type="http://schemas.openxmlformats.org/officeDocument/2006/relationships/oleObject" Target="../embeddings/oleObject75.bin"/><Relationship Id="rId4" Type="http://schemas.openxmlformats.org/officeDocument/2006/relationships/notesSlide" Target="../notesSlides/notesSlide74.xml"/><Relationship Id="rId9" Type="http://schemas.openxmlformats.org/officeDocument/2006/relationships/image" Target="../media/image224.png"/></Relationships>
</file>

<file path=ppt/slides/_rels/slide77.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3" Type="http://schemas.openxmlformats.org/officeDocument/2006/relationships/slideLayout" Target="../slideLayouts/slideLayout12.xml"/><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emf"/><Relationship Id="rId11" Type="http://schemas.openxmlformats.org/officeDocument/2006/relationships/image" Target="../media/image229.png"/><Relationship Id="rId5" Type="http://schemas.openxmlformats.org/officeDocument/2006/relationships/oleObject" Target="../embeddings/oleObject76.bin"/><Relationship Id="rId10" Type="http://schemas.openxmlformats.org/officeDocument/2006/relationships/image" Target="../media/image228.png"/><Relationship Id="rId4" Type="http://schemas.openxmlformats.org/officeDocument/2006/relationships/notesSlide" Target="../notesSlides/notesSlide75.xml"/><Relationship Id="rId9" Type="http://schemas.openxmlformats.org/officeDocument/2006/relationships/image" Target="../media/image227.png"/><Relationship Id="rId14" Type="http://schemas.openxmlformats.org/officeDocument/2006/relationships/image" Target="../media/image232.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233.png"/><Relationship Id="rId5" Type="http://schemas.openxmlformats.org/officeDocument/2006/relationships/image" Target="../media/image152.emf"/><Relationship Id="rId4" Type="http://schemas.openxmlformats.org/officeDocument/2006/relationships/oleObject" Target="../embeddings/oleObject77.bin"/></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234.png"/><Relationship Id="rId5" Type="http://schemas.openxmlformats.org/officeDocument/2006/relationships/image" Target="../media/image152.emf"/><Relationship Id="rId4" Type="http://schemas.openxmlformats.org/officeDocument/2006/relationships/oleObject" Target="../embeddings/oleObject78.bin"/></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2.xml"/><Relationship Id="rId7" Type="http://schemas.openxmlformats.org/officeDocument/2006/relationships/image" Target="../media/image8.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7.xml"/><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slideLayout" Target="../slideLayouts/slideLayout12.xml"/><Relationship Id="rId7" Type="http://schemas.openxmlformats.org/officeDocument/2006/relationships/image" Target="../media/image235.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1.emf"/><Relationship Id="rId5" Type="http://schemas.openxmlformats.org/officeDocument/2006/relationships/oleObject" Target="../embeddings/oleObject79.bin"/><Relationship Id="rId10" Type="http://schemas.openxmlformats.org/officeDocument/2006/relationships/image" Target="../media/image236.png"/><Relationship Id="rId4" Type="http://schemas.openxmlformats.org/officeDocument/2006/relationships/notesSlide" Target="../notesSlides/notesSlide76.xml"/><Relationship Id="rId9" Type="http://schemas.openxmlformats.org/officeDocument/2006/relationships/image" Target="../media/image194.png"/></Relationships>
</file>

<file path=ppt/slides/_rels/slide81.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03.png"/><Relationship Id="rId3" Type="http://schemas.openxmlformats.org/officeDocument/2006/relationships/slideLayout" Target="../slideLayouts/slideLayout12.xml"/><Relationship Id="rId7" Type="http://schemas.openxmlformats.org/officeDocument/2006/relationships/image" Target="../media/image237.png"/><Relationship Id="rId12" Type="http://schemas.openxmlformats.org/officeDocument/2006/relationships/image" Target="../media/image242.png"/><Relationship Id="rId2" Type="http://schemas.openxmlformats.org/officeDocument/2006/relationships/tags" Target="../tags/tag168.xml"/><Relationship Id="rId16" Type="http://schemas.openxmlformats.org/officeDocument/2006/relationships/image" Target="../media/image244.png"/><Relationship Id="rId1" Type="http://schemas.openxmlformats.org/officeDocument/2006/relationships/tags" Target="../tags/tag167.xml"/><Relationship Id="rId6" Type="http://schemas.openxmlformats.org/officeDocument/2006/relationships/image" Target="../media/image1.emf"/><Relationship Id="rId11" Type="http://schemas.openxmlformats.org/officeDocument/2006/relationships/image" Target="../media/image241.png"/><Relationship Id="rId5" Type="http://schemas.openxmlformats.org/officeDocument/2006/relationships/oleObject" Target="../embeddings/oleObject80.bin"/><Relationship Id="rId15" Type="http://schemas.openxmlformats.org/officeDocument/2006/relationships/image" Target="../media/image243.png"/><Relationship Id="rId10" Type="http://schemas.openxmlformats.org/officeDocument/2006/relationships/image" Target="../media/image240.png"/><Relationship Id="rId4" Type="http://schemas.openxmlformats.org/officeDocument/2006/relationships/notesSlide" Target="../notesSlides/notesSlide77.xml"/><Relationship Id="rId9" Type="http://schemas.openxmlformats.org/officeDocument/2006/relationships/image" Target="../media/image239.png"/><Relationship Id="rId14" Type="http://schemas.openxmlformats.org/officeDocument/2006/relationships/image" Target="../media/image194.png"/></Relationships>
</file>

<file path=ppt/slides/_rels/slide82.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slideLayout" Target="../slideLayouts/slideLayout13.xml"/><Relationship Id="rId7" Type="http://schemas.openxmlformats.org/officeDocument/2006/relationships/image" Target="../media/image245.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152.emf"/><Relationship Id="rId5" Type="http://schemas.openxmlformats.org/officeDocument/2006/relationships/oleObject" Target="../embeddings/oleObject81.bin"/><Relationship Id="rId4" Type="http://schemas.openxmlformats.org/officeDocument/2006/relationships/notesSlide" Target="../notesSlides/notesSlide78.xml"/><Relationship Id="rId9" Type="http://schemas.openxmlformats.org/officeDocument/2006/relationships/image" Target="../media/image24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248.png"/><Relationship Id="rId5" Type="http://schemas.openxmlformats.org/officeDocument/2006/relationships/image" Target="../media/image152.emf"/><Relationship Id="rId4" Type="http://schemas.openxmlformats.org/officeDocument/2006/relationships/oleObject" Target="../embeddings/oleObject82.bin"/></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152.emf"/><Relationship Id="rId4" Type="http://schemas.openxmlformats.org/officeDocument/2006/relationships/oleObject" Target="../embeddings/oleObject83.bin"/></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image" Target="../media/image152.emf"/><Relationship Id="rId5" Type="http://schemas.openxmlformats.org/officeDocument/2006/relationships/oleObject" Target="../embeddings/oleObject84.bin"/><Relationship Id="rId4"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49.wmf"/><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oleObject" Target="../embeddings/oleObject86.bin"/><Relationship Id="rId5" Type="http://schemas.openxmlformats.org/officeDocument/2006/relationships/image" Target="../media/image152.emf"/><Relationship Id="rId4" Type="http://schemas.openxmlformats.org/officeDocument/2006/relationships/oleObject" Target="../embeddings/oleObject85.bin"/></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hyperlink" Target="https://www.statisticshowto.datasciencecentral.com/what-is-statistical-significance/" TargetMode="External"/><Relationship Id="rId5" Type="http://schemas.openxmlformats.org/officeDocument/2006/relationships/image" Target="../media/image152.emf"/><Relationship Id="rId4" Type="http://schemas.openxmlformats.org/officeDocument/2006/relationships/oleObject" Target="../embeddings/oleObject87.bin"/></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51.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250.png"/><Relationship Id="rId5" Type="http://schemas.openxmlformats.org/officeDocument/2006/relationships/image" Target="../media/image152.emf"/><Relationship Id="rId4" Type="http://schemas.openxmlformats.org/officeDocument/2006/relationships/oleObject" Target="../embeddings/oleObject88.bin"/></Relationships>
</file>

<file path=ppt/slides/_rels/slide89.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slideLayout" Target="../slideLayouts/slideLayout12.xml"/><Relationship Id="rId7" Type="http://schemas.openxmlformats.org/officeDocument/2006/relationships/image" Target="../media/image253.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252.png"/><Relationship Id="rId5" Type="http://schemas.openxmlformats.org/officeDocument/2006/relationships/image" Target="../media/image152.emf"/><Relationship Id="rId4" Type="http://schemas.openxmlformats.org/officeDocument/2006/relationships/oleObject" Target="../embeddings/oleObject89.bin"/><Relationship Id="rId9" Type="http://schemas.openxmlformats.org/officeDocument/2006/relationships/image" Target="../media/image25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image" Target="../media/image152.emf"/><Relationship Id="rId5" Type="http://schemas.openxmlformats.org/officeDocument/2006/relationships/oleObject" Target="../embeddings/oleObject90.bin"/><Relationship Id="rId4" Type="http://schemas.openxmlformats.org/officeDocument/2006/relationships/notesSlide" Target="../notesSlides/notesSlide80.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slideLayout" Target="../slideLayouts/slideLayout12.xml"/><Relationship Id="rId7" Type="http://schemas.openxmlformats.org/officeDocument/2006/relationships/image" Target="../media/image256.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152.emf"/><Relationship Id="rId5" Type="http://schemas.openxmlformats.org/officeDocument/2006/relationships/oleObject" Target="../embeddings/oleObject91.bin"/><Relationship Id="rId4" Type="http://schemas.openxmlformats.org/officeDocument/2006/relationships/notesSlide" Target="../notesSlides/notesSlide81.xml"/><Relationship Id="rId9" Type="http://schemas.openxmlformats.org/officeDocument/2006/relationships/image" Target="../media/image257.wmf"/></Relationships>
</file>

<file path=ppt/slides/_rels/slide92.x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slideLayout" Target="../slideLayouts/slideLayout12.xml"/><Relationship Id="rId7" Type="http://schemas.openxmlformats.org/officeDocument/2006/relationships/oleObject" Target="../embeddings/oleObject94.bin"/><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image" Target="../media/image152.emf"/><Relationship Id="rId5" Type="http://schemas.openxmlformats.org/officeDocument/2006/relationships/oleObject" Target="../embeddings/oleObject93.bin"/><Relationship Id="rId4" Type="http://schemas.openxmlformats.org/officeDocument/2006/relationships/notesSlide" Target="../notesSlides/notesSlide82.xml"/></Relationships>
</file>

<file path=ppt/slides/_rels/slide9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slideLayout" Target="../slideLayouts/slideLayout12.xml"/><Relationship Id="rId7" Type="http://schemas.openxmlformats.org/officeDocument/2006/relationships/image" Target="../media/image259.png"/><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152.emf"/><Relationship Id="rId5" Type="http://schemas.openxmlformats.org/officeDocument/2006/relationships/oleObject" Target="../embeddings/oleObject95.bin"/><Relationship Id="rId4" Type="http://schemas.openxmlformats.org/officeDocument/2006/relationships/notesSlide" Target="../notesSlides/notesSlide83.xml"/></Relationships>
</file>

<file path=ppt/slides/_rels/slide94.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slideLayout" Target="../slideLayouts/slideLayout12.xml"/><Relationship Id="rId7" Type="http://schemas.openxmlformats.org/officeDocument/2006/relationships/image" Target="../media/image261.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259.png"/><Relationship Id="rId5" Type="http://schemas.openxmlformats.org/officeDocument/2006/relationships/image" Target="../media/image152.emf"/><Relationship Id="rId4" Type="http://schemas.openxmlformats.org/officeDocument/2006/relationships/oleObject" Target="../embeddings/oleObject96.bin"/></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64.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263.png"/><Relationship Id="rId5" Type="http://schemas.openxmlformats.org/officeDocument/2006/relationships/image" Target="../media/image152.emf"/><Relationship Id="rId4" Type="http://schemas.openxmlformats.org/officeDocument/2006/relationships/oleObject" Target="../embeddings/oleObject97.bin"/></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8.xml"/><Relationship Id="rId1" Type="http://schemas.openxmlformats.org/officeDocument/2006/relationships/tags" Target="../tags/tag197.xml"/><Relationship Id="rId5" Type="http://schemas.openxmlformats.org/officeDocument/2006/relationships/image" Target="../media/image152.emf"/><Relationship Id="rId4" Type="http://schemas.openxmlformats.org/officeDocument/2006/relationships/oleObject" Target="../embeddings/oleObject98.bin"/></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152.emf"/><Relationship Id="rId5" Type="http://schemas.openxmlformats.org/officeDocument/2006/relationships/oleObject" Target="../embeddings/oleObject99.bin"/><Relationship Id="rId4" Type="http://schemas.openxmlformats.org/officeDocument/2006/relationships/notesSlide" Target="../notesSlides/notesSlide84.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65.wmf"/><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oleObject" Target="../embeddings/oleObject101.bin"/><Relationship Id="rId5" Type="http://schemas.openxmlformats.org/officeDocument/2006/relationships/image" Target="../media/image152.emf"/><Relationship Id="rId4" Type="http://schemas.openxmlformats.org/officeDocument/2006/relationships/oleObject" Target="../embeddings/oleObject100.bin"/></Relationships>
</file>

<file path=ppt/slides/_rels/slide99.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slideLayout" Target="../slideLayouts/slideLayout12.xml"/><Relationship Id="rId7" Type="http://schemas.openxmlformats.org/officeDocument/2006/relationships/image" Target="../media/image267.png"/><Relationship Id="rId12" Type="http://schemas.openxmlformats.org/officeDocument/2006/relationships/image" Target="../media/image270.png"/><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266.png"/><Relationship Id="rId11" Type="http://schemas.openxmlformats.org/officeDocument/2006/relationships/image" Target="../media/image265.wmf"/><Relationship Id="rId5" Type="http://schemas.openxmlformats.org/officeDocument/2006/relationships/image" Target="../media/image152.emf"/><Relationship Id="rId10" Type="http://schemas.openxmlformats.org/officeDocument/2006/relationships/oleObject" Target="../embeddings/oleObject101.bin"/><Relationship Id="rId4" Type="http://schemas.openxmlformats.org/officeDocument/2006/relationships/oleObject" Target="../embeddings/oleObject102.bin"/><Relationship Id="rId9" Type="http://schemas.openxmlformats.org/officeDocument/2006/relationships/image" Target="../media/image2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30B1-E3DC-60A0-B527-2828EC20D401}"/>
              </a:ext>
            </a:extLst>
          </p:cNvPr>
          <p:cNvSpPr>
            <a:spLocks noGrp="1"/>
          </p:cNvSpPr>
          <p:nvPr>
            <p:ph type="ctrTitle"/>
          </p:nvPr>
        </p:nvSpPr>
        <p:spPr/>
        <p:txBody>
          <a:bodyPr/>
          <a:lstStyle/>
          <a:p>
            <a:r>
              <a:rPr lang="en-US" dirty="0"/>
              <a:t>Data Science/Analytics Basics</a:t>
            </a:r>
          </a:p>
        </p:txBody>
      </p:sp>
      <p:sp>
        <p:nvSpPr>
          <p:cNvPr id="3" name="Subtitle 2">
            <a:extLst>
              <a:ext uri="{FF2B5EF4-FFF2-40B4-BE49-F238E27FC236}">
                <a16:creationId xmlns:a16="http://schemas.microsoft.com/office/drawing/2014/main" id="{577E7F84-6BA8-3EAB-5677-A15A376E3B98}"/>
              </a:ext>
            </a:extLst>
          </p:cNvPr>
          <p:cNvSpPr>
            <a:spLocks noGrp="1"/>
          </p:cNvSpPr>
          <p:nvPr>
            <p:ph type="subTitle" idx="1"/>
          </p:nvPr>
        </p:nvSpPr>
        <p:spPr>
          <a:xfrm>
            <a:off x="1524000" y="3602038"/>
            <a:ext cx="9144000" cy="403432"/>
          </a:xfrm>
        </p:spPr>
        <p:txBody>
          <a:bodyPr>
            <a:normAutofit lnSpcReduction="10000"/>
          </a:bodyPr>
          <a:lstStyle/>
          <a:p>
            <a:r>
              <a:rPr lang="en-US" dirty="0"/>
              <a:t>Aniket Chhabra</a:t>
            </a:r>
          </a:p>
        </p:txBody>
      </p:sp>
    </p:spTree>
    <p:extLst>
      <p:ext uri="{BB962C8B-B14F-4D97-AF65-F5344CB8AC3E}">
        <p14:creationId xmlns:p14="http://schemas.microsoft.com/office/powerpoint/2010/main" val="1994528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altLang="en-US" dirty="0"/>
              <a:t>Working on Numerical Data…And Visualizing…!!!</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pSp>
        <p:nvGrpSpPr>
          <p:cNvPr id="20" name="Group 4">
            <a:extLst>
              <a:ext uri="{FF2B5EF4-FFF2-40B4-BE49-F238E27FC236}">
                <a16:creationId xmlns:a16="http://schemas.microsoft.com/office/drawing/2014/main" id="{5B79D9AD-63A4-4EA0-9301-523F2171CD5D}"/>
              </a:ext>
            </a:extLst>
          </p:cNvPr>
          <p:cNvGrpSpPr>
            <a:grpSpLocks/>
          </p:cNvGrpSpPr>
          <p:nvPr/>
        </p:nvGrpSpPr>
        <p:grpSpPr bwMode="auto">
          <a:xfrm>
            <a:off x="1773959" y="927100"/>
            <a:ext cx="8753475" cy="5157787"/>
            <a:chOff x="208909" y="1207855"/>
            <a:chExt cx="8754311" cy="5157132"/>
          </a:xfrm>
        </p:grpSpPr>
        <p:pic>
          <p:nvPicPr>
            <p:cNvPr id="21" name="Picture 4">
              <a:extLst>
                <a:ext uri="{FF2B5EF4-FFF2-40B4-BE49-F238E27FC236}">
                  <a16:creationId xmlns:a16="http://schemas.microsoft.com/office/drawing/2014/main" id="{495B4A2C-B19D-4C59-98D8-9F8AD07CDC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8834" y="1238531"/>
              <a:ext cx="2001931" cy="114229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2" name="Picture 6">
              <a:extLst>
                <a:ext uri="{FF2B5EF4-FFF2-40B4-BE49-F238E27FC236}">
                  <a16:creationId xmlns:a16="http://schemas.microsoft.com/office/drawing/2014/main" id="{A25B0A6D-3D35-4148-AAC6-6158FE153A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5236" y="1207855"/>
              <a:ext cx="2037984" cy="11729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3" name="Picture 3">
              <a:extLst>
                <a:ext uri="{FF2B5EF4-FFF2-40B4-BE49-F238E27FC236}">
                  <a16:creationId xmlns:a16="http://schemas.microsoft.com/office/drawing/2014/main" id="{19965413-5158-4BB1-ACD9-7281394948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909" y="1238147"/>
              <a:ext cx="4497618" cy="271200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4" name="Picture 5">
              <a:extLst>
                <a:ext uri="{FF2B5EF4-FFF2-40B4-BE49-F238E27FC236}">
                  <a16:creationId xmlns:a16="http://schemas.microsoft.com/office/drawing/2014/main" id="{EE31B11A-9795-44AB-AB64-67BBCA16B4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4073" y="2425889"/>
              <a:ext cx="2006692" cy="11106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5" name="Picture 7">
              <a:extLst>
                <a:ext uri="{FF2B5EF4-FFF2-40B4-BE49-F238E27FC236}">
                  <a16:creationId xmlns:a16="http://schemas.microsoft.com/office/drawing/2014/main" id="{85AA2B15-ED7A-43BB-A884-9BC43F14298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25236" y="2425889"/>
              <a:ext cx="2037984" cy="111068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6" name="Picture 12">
              <a:extLst>
                <a:ext uri="{FF2B5EF4-FFF2-40B4-BE49-F238E27FC236}">
                  <a16:creationId xmlns:a16="http://schemas.microsoft.com/office/drawing/2014/main" id="{109E4852-8338-424D-A3C2-FFF8398787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54342" y="3590365"/>
              <a:ext cx="3441179" cy="134532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7" name="Picture 13">
              <a:extLst>
                <a:ext uri="{FF2B5EF4-FFF2-40B4-BE49-F238E27FC236}">
                  <a16:creationId xmlns:a16="http://schemas.microsoft.com/office/drawing/2014/main" id="{00BCF580-8257-4F8A-8A73-4599967A19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66922" y="4947029"/>
              <a:ext cx="3419889" cy="141795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pic>
        <p:nvPicPr>
          <p:cNvPr id="28" name="Picture 5">
            <a:extLst>
              <a:ext uri="{FF2B5EF4-FFF2-40B4-BE49-F238E27FC236}">
                <a16:creationId xmlns:a16="http://schemas.microsoft.com/office/drawing/2014/main" id="{E409425A-48B0-487B-BD4E-51FF09531B5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93009" y="3813175"/>
            <a:ext cx="4489450" cy="23653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48536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sz="2800" dirty="0">
                <a:latin typeface="Calibri" pitchFamily="34" charset="0"/>
              </a:rPr>
              <a:t>Summary of Parametric Test</a:t>
            </a:r>
            <a:endParaRPr lang="en-US" dirty="0"/>
          </a:p>
        </p:txBody>
      </p:sp>
      <p:pic>
        <p:nvPicPr>
          <p:cNvPr id="14" name="Picture 4">
            <a:extLst>
              <a:ext uri="{FF2B5EF4-FFF2-40B4-BE49-F238E27FC236}">
                <a16:creationId xmlns:a16="http://schemas.microsoft.com/office/drawing/2014/main" id="{817AF47C-1F57-4457-B0C4-95EA290C4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8798" y="815219"/>
            <a:ext cx="8437721" cy="5560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07B0E9FE-919C-7AC6-C11C-50D6BE79C6A8}"/>
              </a:ext>
            </a:extLst>
          </p:cNvPr>
          <p:cNvSpPr txBox="1"/>
          <p:nvPr/>
        </p:nvSpPr>
        <p:spPr>
          <a:xfrm>
            <a:off x="3048828" y="3244334"/>
            <a:ext cx="6097656" cy="369332"/>
          </a:xfrm>
          <a:prstGeom prst="rect">
            <a:avLst/>
          </a:prstGeom>
          <a:noFill/>
        </p:spPr>
        <p:txBody>
          <a:bodyPr wrap="square">
            <a:spAutoFit/>
          </a:bodyPr>
          <a:lstStyle/>
          <a:p>
            <a:r>
              <a:rPr lang="en-US" dirty="0"/>
              <a:t>stats</a:t>
            </a:r>
          </a:p>
        </p:txBody>
      </p:sp>
    </p:spTree>
    <p:extLst>
      <p:ext uri="{BB962C8B-B14F-4D97-AF65-F5344CB8AC3E}">
        <p14:creationId xmlns:p14="http://schemas.microsoft.com/office/powerpoint/2010/main" val="314719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vert="horz">
            <a:normAutofit fontScale="90000"/>
          </a:bodyPr>
          <a:lstStyle/>
          <a:p>
            <a:r>
              <a:rPr lang="en-US" altLang="en-US" dirty="0"/>
              <a:t>Skewness and Kurtosis!</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aphicFrame>
        <p:nvGraphicFramePr>
          <p:cNvPr id="30" name="Table 29">
            <a:extLst>
              <a:ext uri="{FF2B5EF4-FFF2-40B4-BE49-F238E27FC236}">
                <a16:creationId xmlns:a16="http://schemas.microsoft.com/office/drawing/2014/main" id="{9E7808E6-CB34-41CA-9CC3-D9589A29FC66}"/>
              </a:ext>
            </a:extLst>
          </p:cNvPr>
          <p:cNvGraphicFramePr>
            <a:graphicFrameLocks noGrp="1"/>
          </p:cNvGraphicFramePr>
          <p:nvPr/>
        </p:nvGraphicFramePr>
        <p:xfrm>
          <a:off x="9172574" y="4566444"/>
          <a:ext cx="2466976" cy="1501774"/>
        </p:xfrm>
        <a:graphic>
          <a:graphicData uri="http://schemas.openxmlformats.org/drawingml/2006/table">
            <a:tbl>
              <a:tblPr firstRow="1" bandRow="1">
                <a:tableStyleId>{5C22544A-7EE6-4342-B048-85BDC9FD1C3A}</a:tableStyleId>
              </a:tblPr>
              <a:tblGrid>
                <a:gridCol w="1233488">
                  <a:extLst>
                    <a:ext uri="{9D8B030D-6E8A-4147-A177-3AD203B41FA5}">
                      <a16:colId xmlns:a16="http://schemas.microsoft.com/office/drawing/2014/main" val="20000"/>
                    </a:ext>
                  </a:extLst>
                </a:gridCol>
                <a:gridCol w="1233488">
                  <a:extLst>
                    <a:ext uri="{9D8B030D-6E8A-4147-A177-3AD203B41FA5}">
                      <a16:colId xmlns:a16="http://schemas.microsoft.com/office/drawing/2014/main" val="20001"/>
                    </a:ext>
                  </a:extLst>
                </a:gridCol>
              </a:tblGrid>
              <a:tr h="274330">
                <a:tc>
                  <a:txBody>
                    <a:bodyPr/>
                    <a:lstStyle/>
                    <a:p>
                      <a:pPr algn="ctr"/>
                      <a:r>
                        <a:rPr lang="en-US" sz="1200" dirty="0">
                          <a:latin typeface="Calibri" panose="020F0502020204030204" pitchFamily="34" charset="0"/>
                          <a:cs typeface="Calibri" panose="020F0502020204030204" pitchFamily="34" charset="0"/>
                        </a:rPr>
                        <a:t>Pattern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Distribution</a:t>
                      </a:r>
                    </a:p>
                  </a:txBody>
                  <a:tcPr marL="91450" marR="91450" marT="45677" marB="45677" anchor="ctr"/>
                </a:tc>
                <a:extLst>
                  <a:ext uri="{0D108BD9-81ED-4DB2-BD59-A6C34878D82A}">
                    <a16:rowId xmlns:a16="http://schemas.microsoft.com/office/drawing/2014/main" val="10000"/>
                  </a:ext>
                </a:extLst>
              </a:tr>
              <a:tr h="409148">
                <a:tc>
                  <a:txBody>
                    <a:bodyPr/>
                    <a:lstStyle/>
                    <a:p>
                      <a:pPr algn="ctr"/>
                      <a:r>
                        <a:rPr lang="en-US" sz="1200" dirty="0">
                          <a:latin typeface="Calibri" panose="020F0502020204030204" pitchFamily="34" charset="0"/>
                          <a:cs typeface="Calibri" panose="020F0502020204030204" pitchFamily="34" charset="0"/>
                        </a:rPr>
                        <a:t>Mean &lt; 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Left Skewed</a:t>
                      </a:r>
                    </a:p>
                  </a:txBody>
                  <a:tcPr marL="91450" marR="91450" marT="45677" marB="45677" anchor="ctr"/>
                </a:tc>
                <a:extLst>
                  <a:ext uri="{0D108BD9-81ED-4DB2-BD59-A6C34878D82A}">
                    <a16:rowId xmlns:a16="http://schemas.microsoft.com/office/drawing/2014/main" val="10001"/>
                  </a:ext>
                </a:extLst>
              </a:tr>
              <a:tr h="4091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Mean &gt;</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Right Skewed</a:t>
                      </a:r>
                    </a:p>
                  </a:txBody>
                  <a:tcPr marL="91450" marR="91450" marT="45677" marB="45677" anchor="ctr"/>
                </a:tc>
                <a:extLst>
                  <a:ext uri="{0D108BD9-81ED-4DB2-BD59-A6C34878D82A}">
                    <a16:rowId xmlns:a16="http://schemas.microsoft.com/office/drawing/2014/main" val="10002"/>
                  </a:ext>
                </a:extLst>
              </a:tr>
              <a:tr h="4091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Mean =</a:t>
                      </a:r>
                      <a:r>
                        <a:rPr lang="en-US" sz="1200" baseline="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Median</a:t>
                      </a:r>
                    </a:p>
                  </a:txBody>
                  <a:tcPr marL="91450" marR="91450" marT="45677" marB="45677" anchor="ctr"/>
                </a:tc>
                <a:tc>
                  <a:txBody>
                    <a:bodyPr/>
                    <a:lstStyle/>
                    <a:p>
                      <a:pPr algn="ctr"/>
                      <a:r>
                        <a:rPr lang="en-US" sz="1200" dirty="0">
                          <a:latin typeface="Calibri" panose="020F0502020204030204" pitchFamily="34" charset="0"/>
                          <a:cs typeface="Calibri" panose="020F0502020204030204" pitchFamily="34" charset="0"/>
                        </a:rPr>
                        <a:t>Symmetric</a:t>
                      </a:r>
                    </a:p>
                  </a:txBody>
                  <a:tcPr marL="91450" marR="91450" marT="45677" marB="45677" anchor="ctr"/>
                </a:tc>
                <a:extLst>
                  <a:ext uri="{0D108BD9-81ED-4DB2-BD59-A6C34878D82A}">
                    <a16:rowId xmlns:a16="http://schemas.microsoft.com/office/drawing/2014/main" val="10003"/>
                  </a:ext>
                </a:extLst>
              </a:tr>
            </a:tbl>
          </a:graphicData>
        </a:graphic>
      </p:graphicFrame>
      <p:sp>
        <p:nvSpPr>
          <p:cNvPr id="31" name="Text Box 4">
            <a:extLst>
              <a:ext uri="{FF2B5EF4-FFF2-40B4-BE49-F238E27FC236}">
                <a16:creationId xmlns:a16="http://schemas.microsoft.com/office/drawing/2014/main" id="{8B71CC16-C4A3-4027-AD49-AECEE4D96721}"/>
              </a:ext>
            </a:extLst>
          </p:cNvPr>
          <p:cNvSpPr txBox="1">
            <a:spLocks noChangeArrowheads="1"/>
          </p:cNvSpPr>
          <p:nvPr/>
        </p:nvSpPr>
        <p:spPr bwMode="auto">
          <a:xfrm>
            <a:off x="315109" y="799883"/>
            <a:ext cx="8099686" cy="311072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lnSpc>
                <a:spcPct val="150000"/>
              </a:lnSpc>
              <a:buClr>
                <a:srgbClr val="3A6008"/>
              </a:buClr>
              <a:defRPr/>
            </a:pPr>
            <a:r>
              <a:rPr lang="en-US" altLang="en-US" b="1" dirty="0">
                <a:latin typeface="Calibri" panose="020F0502020204030204" pitchFamily="34" charset="0"/>
                <a:cs typeface="Calibri" panose="020F0502020204030204" pitchFamily="34" charset="0"/>
              </a:rPr>
              <a:t>Skewness: It is the degree of departure from symmetry of a distribution.</a:t>
            </a:r>
          </a:p>
          <a:p>
            <a:pPr marL="0" indent="0" algn="l">
              <a:lnSpc>
                <a:spcPct val="150000"/>
              </a:lnSpc>
              <a:spcBef>
                <a:spcPts val="0"/>
              </a:spcBef>
              <a:buClr>
                <a:srgbClr val="3A6008"/>
              </a:buClr>
              <a:defRPr/>
            </a:pPr>
            <a:r>
              <a:rPr lang="en-US" altLang="en-US" b="1" dirty="0">
                <a:latin typeface="Calibri" panose="020F0502020204030204" pitchFamily="34" charset="0"/>
                <a:cs typeface="Calibri" panose="020F0502020204030204" pitchFamily="34" charset="0"/>
              </a:rPr>
              <a:t>•</a:t>
            </a:r>
            <a:r>
              <a:rPr lang="en-US" altLang="en-US" dirty="0">
                <a:latin typeface="Calibri" panose="020F0502020204030204" pitchFamily="34" charset="0"/>
                <a:cs typeface="Calibri" panose="020F0502020204030204" pitchFamily="34" charset="0"/>
              </a:rPr>
              <a:t>Skewness &gt; 0 - Right skewed distribution - most values are concentrated on left of the mean, with extreme values to the right.</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•Skewness &lt; 0 - Left skewed distribution - most values are concentrated on the right of the mean, with extreme values to the left.</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•Skewness = 0 - mean = median, the distribution is symmetrical around the mean.</a:t>
            </a:r>
          </a:p>
          <a:p>
            <a:pPr marL="0" indent="0" algn="l">
              <a:lnSpc>
                <a:spcPct val="150000"/>
              </a:lnSpc>
              <a:buClr>
                <a:srgbClr val="3A6008"/>
              </a:buClr>
              <a:defRPr/>
            </a:pPr>
            <a:r>
              <a:rPr lang="en-US" altLang="en-US" b="1" dirty="0">
                <a:latin typeface="Calibri" panose="020F0502020204030204" pitchFamily="34" charset="0"/>
                <a:cs typeface="Calibri" panose="020F0502020204030204" pitchFamily="34" charset="0"/>
              </a:rPr>
              <a:t>Kurtosis:     It is the degree of peakedness of a distribution.</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•Kurtosis &gt; 3 - Leptokurtic distribution, sharper than a normal distribution, with values concentrated around the mean and thicker tails. This means high probability for extreme values.</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•Kurtosis &lt; 3 - Platykurtic distribution, flatter than a normal distribution with a wider peak. The probability for extreme values is less than for a normal distribution, and the values are wider spread around the mean.</a:t>
            </a:r>
          </a:p>
          <a:p>
            <a:pPr marL="0" indent="0" algn="l">
              <a:lnSpc>
                <a:spcPct val="150000"/>
              </a:lnSpc>
              <a:spcBef>
                <a:spcPts val="0"/>
              </a:spcBef>
              <a:buClr>
                <a:srgbClr val="3A6008"/>
              </a:buClr>
              <a:defRPr/>
            </a:pPr>
            <a:r>
              <a:rPr lang="en-US" altLang="en-US" dirty="0">
                <a:latin typeface="Calibri" panose="020F0502020204030204" pitchFamily="34" charset="0"/>
                <a:cs typeface="Calibri" panose="020F0502020204030204" pitchFamily="34" charset="0"/>
              </a:rPr>
              <a:t>•Kurtosis = 3 - Mesokurtic distribution - normal distribution for example.</a:t>
            </a:r>
          </a:p>
        </p:txBody>
      </p:sp>
      <p:pic>
        <p:nvPicPr>
          <p:cNvPr id="33" name="Picture 6">
            <a:extLst>
              <a:ext uri="{FF2B5EF4-FFF2-40B4-BE49-F238E27FC236}">
                <a16:creationId xmlns:a16="http://schemas.microsoft.com/office/drawing/2014/main" id="{6B9910D5-5D3C-4595-A834-977B51D656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1555" y="4559517"/>
            <a:ext cx="2000250"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4" name="Picture 7">
            <a:extLst>
              <a:ext uri="{FF2B5EF4-FFF2-40B4-BE49-F238E27FC236}">
                <a16:creationId xmlns:a16="http://schemas.microsoft.com/office/drawing/2014/main" id="{1C22CB3D-A800-4846-864D-797EA994CD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44205" y="4559517"/>
            <a:ext cx="1965325"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5" name="Picture 8">
            <a:extLst>
              <a:ext uri="{FF2B5EF4-FFF2-40B4-BE49-F238E27FC236}">
                <a16:creationId xmlns:a16="http://schemas.microsoft.com/office/drawing/2014/main" id="{FD6D9F26-E112-4354-883D-43C28268B0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47642" y="4559517"/>
            <a:ext cx="1803400" cy="14986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6" name="Picture 9">
            <a:extLst>
              <a:ext uri="{FF2B5EF4-FFF2-40B4-BE49-F238E27FC236}">
                <a16:creationId xmlns:a16="http://schemas.microsoft.com/office/drawing/2014/main" id="{C94CF057-C761-4AC3-8BDE-128A26A64A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2779" y="4569042"/>
            <a:ext cx="873125" cy="16668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32" name="Picture 27">
            <a:extLst>
              <a:ext uri="{FF2B5EF4-FFF2-40B4-BE49-F238E27FC236}">
                <a16:creationId xmlns:a16="http://schemas.microsoft.com/office/drawing/2014/main" id="{9A2DBCD4-40D7-4BCC-A2F0-069E04449DE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50068" y="1237858"/>
            <a:ext cx="3511445" cy="2191142"/>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DDDDDD"/>
                </a:solidFill>
              </a14:hiddenFill>
            </a:ext>
          </a:extLst>
        </p:spPr>
      </p:pic>
    </p:spTree>
    <p:extLst>
      <p:ext uri="{BB962C8B-B14F-4D97-AF65-F5344CB8AC3E}">
        <p14:creationId xmlns:p14="http://schemas.microsoft.com/office/powerpoint/2010/main" val="203511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altLang="en-US" dirty="0"/>
              <a:t>Dispersion – Measure of Spread</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pSp>
        <p:nvGrpSpPr>
          <p:cNvPr id="14" name="Group 1">
            <a:extLst>
              <a:ext uri="{FF2B5EF4-FFF2-40B4-BE49-F238E27FC236}">
                <a16:creationId xmlns:a16="http://schemas.microsoft.com/office/drawing/2014/main" id="{506C229A-51B8-4E6E-9B7B-BC8C997C3CC4}"/>
              </a:ext>
            </a:extLst>
          </p:cNvPr>
          <p:cNvGrpSpPr>
            <a:grpSpLocks/>
          </p:cNvGrpSpPr>
          <p:nvPr/>
        </p:nvGrpSpPr>
        <p:grpSpPr bwMode="auto">
          <a:xfrm>
            <a:off x="256545" y="895980"/>
            <a:ext cx="11678907" cy="5248438"/>
            <a:chOff x="246397" y="880127"/>
            <a:chExt cx="11677827" cy="5248134"/>
          </a:xfrm>
        </p:grpSpPr>
        <p:sp>
          <p:nvSpPr>
            <p:cNvPr id="15" name="Text Box 4">
              <a:extLst>
                <a:ext uri="{FF2B5EF4-FFF2-40B4-BE49-F238E27FC236}">
                  <a16:creationId xmlns:a16="http://schemas.microsoft.com/office/drawing/2014/main" id="{462781E0-8E16-403F-83CC-6BCDFB45457C}"/>
                </a:ext>
              </a:extLst>
            </p:cNvPr>
            <p:cNvSpPr txBox="1">
              <a:spLocks noChangeArrowheads="1"/>
            </p:cNvSpPr>
            <p:nvPr/>
          </p:nvSpPr>
          <p:spPr bwMode="auto">
            <a:xfrm>
              <a:off x="246397" y="880127"/>
              <a:ext cx="11677827" cy="264409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Range:</a:t>
              </a:r>
              <a:r>
                <a:rPr lang="en-US" altLang="en-US" sz="1400" dirty="0">
                  <a:latin typeface="Calibri" panose="020F0502020204030204" pitchFamily="34" charset="0"/>
                  <a:cs typeface="Calibri" panose="020F0502020204030204" pitchFamily="34" charset="0"/>
                </a:rPr>
                <a:t> The difference between the largest and the smallest value in the dataset. Since the range only takes into account two values from the entire dataset, it may be heavily influenced by outliers in the data.</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Interquartile range </a:t>
              </a:r>
              <a:r>
                <a:rPr lang="en-US" altLang="en-US" sz="1400" b="1" dirty="0">
                  <a:latin typeface="Calibri" panose="020F0502020204030204" pitchFamily="34" charset="0"/>
                  <a:cs typeface="Calibri" panose="020F0502020204030204" pitchFamily="34" charset="0"/>
                </a:rPr>
                <a:t>: </a:t>
              </a:r>
              <a:r>
                <a:rPr lang="en-US" altLang="en-US" sz="1400" dirty="0">
                  <a:latin typeface="Calibri" panose="020F0502020204030204" pitchFamily="34" charset="0"/>
                  <a:cs typeface="Calibri" panose="020F0502020204030204" pitchFamily="34" charset="0"/>
                </a:rPr>
                <a:t>Distance between the 25th and 75th percentiles (Q3 - Q1). By definition, this contains 50% of the data points in a dataset.</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Mean Deviation: </a:t>
              </a:r>
              <a:r>
                <a:rPr lang="en-US" altLang="en-US" sz="1400" dirty="0">
                  <a:latin typeface="Calibri" panose="020F0502020204030204" pitchFamily="34" charset="0"/>
                  <a:cs typeface="Calibri" panose="020F0502020204030204" pitchFamily="34" charset="0"/>
                </a:rPr>
                <a:t>The average of the absolute values of the differences between individual numbers and their mean.</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Standard deviation (represented by the symbol σ):</a:t>
              </a:r>
              <a:r>
                <a:rPr lang="en-US" altLang="en-US" sz="1400" b="1" dirty="0">
                  <a:latin typeface="Calibri" panose="020F0502020204030204" pitchFamily="34" charset="0"/>
                  <a:cs typeface="Calibri" panose="020F0502020204030204" pitchFamily="34" charset="0"/>
                </a:rPr>
                <a:t>  </a:t>
              </a:r>
              <a:r>
                <a:rPr lang="en-US" altLang="en-US" sz="1400" dirty="0">
                  <a:latin typeface="Calibri" panose="020F0502020204030204" pitchFamily="34" charset="0"/>
                  <a:cs typeface="Calibri" panose="020F0502020204030204" pitchFamily="34" charset="0"/>
                </a:rPr>
                <a:t>shows how much variation or "dispersion" exists from the average (mean, or expected value). A low standard deviation indicates that the data points tend to be very close to the mean, whereas high standard deviation indicates that the data points are spread out over a large range of values. The square of SD is know as </a:t>
              </a:r>
              <a:r>
                <a:rPr lang="en-US" altLang="en-US" sz="1400" b="1" dirty="0">
                  <a:latin typeface="Calibri" panose="020F0502020204030204" pitchFamily="34" charset="0"/>
                  <a:cs typeface="Calibri" panose="020F0502020204030204" pitchFamily="34" charset="0"/>
                </a:rPr>
                <a:t>Variance</a:t>
              </a:r>
              <a:r>
                <a:rPr lang="en-US" altLang="en-US" sz="1400" dirty="0">
                  <a:latin typeface="Calibri" panose="020F0502020204030204" pitchFamily="34" charset="0"/>
                  <a:cs typeface="Calibri" panose="020F0502020204030204" pitchFamily="34" charset="0"/>
                </a:rPr>
                <a:t>.</a:t>
              </a:r>
            </a:p>
            <a:p>
              <a:pPr algn="l">
                <a:lnSpc>
                  <a:spcPct val="150000"/>
                </a:lnSpc>
                <a:buClr>
                  <a:srgbClr val="3A6008"/>
                </a:buClr>
                <a:buFontTx/>
                <a:buChar char="•"/>
                <a:defRPr/>
              </a:pPr>
              <a:r>
                <a:rPr lang="en-US" altLang="en-US" sz="1400" b="1" u="sng" dirty="0">
                  <a:latin typeface="Calibri" panose="020F0502020204030204" pitchFamily="34" charset="0"/>
                  <a:cs typeface="Calibri" panose="020F0502020204030204" pitchFamily="34" charset="0"/>
                </a:rPr>
                <a:t>Coefficient of Variation: </a:t>
              </a:r>
              <a:r>
                <a:rPr lang="en-US" altLang="en-US" sz="1400" dirty="0">
                  <a:latin typeface="Calibri" panose="020F0502020204030204" pitchFamily="34" charset="0"/>
                  <a:cs typeface="Calibri" panose="020F0502020204030204" pitchFamily="34" charset="0"/>
                </a:rPr>
                <a:t>It’s a relative measure. The formula is (SD/Mean)*100</a:t>
              </a:r>
            </a:p>
          </p:txBody>
        </p:sp>
        <p:pic>
          <p:nvPicPr>
            <p:cNvPr id="16" name="Picture 7">
              <a:extLst>
                <a:ext uri="{FF2B5EF4-FFF2-40B4-BE49-F238E27FC236}">
                  <a16:creationId xmlns:a16="http://schemas.microsoft.com/office/drawing/2014/main" id="{BF603A1F-14DA-4021-A311-F34043B3CF61}"/>
                </a:ext>
              </a:extLst>
            </p:cNvPr>
            <p:cNvPicPr>
              <a:picLocks noChangeAspect="1" noChangeArrowheads="1"/>
            </p:cNvPicPr>
            <p:nvPr/>
          </p:nvPicPr>
          <p:blipFill>
            <a:blip r:embed="rId8"/>
            <a:srcRect/>
            <a:stretch>
              <a:fillRect/>
            </a:stretch>
          </p:blipFill>
          <p:spPr bwMode="auto">
            <a:xfrm>
              <a:off x="1150761" y="4097966"/>
              <a:ext cx="5390651" cy="2030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DDDDDD"/>
                  </a:solidFill>
                </a14:hiddenFill>
              </a:ext>
            </a:extLst>
          </p:spPr>
        </p:pic>
        <p:sp>
          <p:nvSpPr>
            <p:cNvPr id="17" name="Text Box 4">
              <a:extLst>
                <a:ext uri="{FF2B5EF4-FFF2-40B4-BE49-F238E27FC236}">
                  <a16:creationId xmlns:a16="http://schemas.microsoft.com/office/drawing/2014/main" id="{259870BF-9327-40CD-AC59-64C14E3B3563}"/>
                </a:ext>
              </a:extLst>
            </p:cNvPr>
            <p:cNvSpPr txBox="1">
              <a:spLocks noChangeArrowheads="1"/>
            </p:cNvSpPr>
            <p:nvPr/>
          </p:nvSpPr>
          <p:spPr bwMode="auto">
            <a:xfrm>
              <a:off x="7229939" y="4512983"/>
              <a:ext cx="4194665" cy="120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pPr>
              <a:r>
                <a:rPr lang="en-US" altLang="en-US" sz="1800" b="1" dirty="0">
                  <a:latin typeface="Calibri" pitchFamily="34" charset="0"/>
                  <a:cs typeface="Calibri" pitchFamily="34" charset="0"/>
                </a:rPr>
                <a:t>Which of the following sets of cars has a more </a:t>
              </a:r>
              <a:r>
                <a:rPr lang="en-US" altLang="en-US" sz="1800" b="1" u="sng" dirty="0">
                  <a:latin typeface="Calibri" pitchFamily="34" charset="0"/>
                  <a:cs typeface="Calibri" pitchFamily="34" charset="0"/>
                </a:rPr>
                <a:t>diverse</a:t>
              </a:r>
              <a:r>
                <a:rPr lang="en-US" altLang="en-US" sz="1800" b="1" dirty="0">
                  <a:latin typeface="Calibri" pitchFamily="34" charset="0"/>
                  <a:cs typeface="Calibri" pitchFamily="34" charset="0"/>
                </a:rPr>
                <a:t> composition of colors?</a:t>
              </a:r>
            </a:p>
            <a:p>
              <a:pPr algn="l">
                <a:buClr>
                  <a:srgbClr val="3A6008"/>
                </a:buClr>
                <a:buFontTx/>
                <a:buChar char="•"/>
              </a:pPr>
              <a:r>
                <a:rPr lang="en-US" altLang="en-US" sz="1800" b="1" dirty="0">
                  <a:latin typeface="Calibri" pitchFamily="34" charset="0"/>
                  <a:cs typeface="Calibri" pitchFamily="34" charset="0"/>
                </a:rPr>
                <a:t> Which of the following sets of cars has more </a:t>
              </a:r>
              <a:r>
                <a:rPr lang="en-US" altLang="en-US" sz="1800" b="1" u="sng" dirty="0">
                  <a:latin typeface="Calibri" pitchFamily="34" charset="0"/>
                  <a:cs typeface="Calibri" pitchFamily="34" charset="0"/>
                </a:rPr>
                <a:t>variable</a:t>
              </a:r>
              <a:r>
                <a:rPr lang="en-US" altLang="en-US" sz="1800" b="1" dirty="0">
                  <a:latin typeface="Calibri" pitchFamily="34" charset="0"/>
                  <a:cs typeface="Calibri" pitchFamily="34" charset="0"/>
                </a:rPr>
                <a:t> mileage?</a:t>
              </a:r>
            </a:p>
          </p:txBody>
        </p:sp>
      </p:grpSp>
    </p:spTree>
    <p:extLst>
      <p:ext uri="{BB962C8B-B14F-4D97-AF65-F5344CB8AC3E}">
        <p14:creationId xmlns:p14="http://schemas.microsoft.com/office/powerpoint/2010/main" val="301207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altLang="en-US" dirty="0"/>
              <a:t>Probability Theory</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sp>
        <p:nvSpPr>
          <p:cNvPr id="11" name="Rectangle 10">
            <a:extLst>
              <a:ext uri="{FF2B5EF4-FFF2-40B4-BE49-F238E27FC236}">
                <a16:creationId xmlns:a16="http://schemas.microsoft.com/office/drawing/2014/main" id="{E447975C-F3B2-49B5-81F7-05AF7D8B9E4C}"/>
              </a:ext>
            </a:extLst>
          </p:cNvPr>
          <p:cNvSpPr>
            <a:spLocks noChangeArrowheads="1"/>
          </p:cNvSpPr>
          <p:nvPr/>
        </p:nvSpPr>
        <p:spPr bwMode="auto">
          <a:xfrm>
            <a:off x="373987" y="918260"/>
            <a:ext cx="8422772" cy="221336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lnSpc>
                <a:spcPct val="150000"/>
              </a:lnSpc>
              <a:spcBef>
                <a:spcPct val="50000"/>
              </a:spcBef>
              <a:spcAft>
                <a:spcPct val="0"/>
              </a:spcAft>
              <a:buFont typeface="Wingdings 3" pitchFamily="18" charset="2"/>
              <a:buNone/>
              <a:defRPr/>
            </a:pPr>
            <a:r>
              <a:rPr lang="en-US" altLang="en-US" sz="1400" b="1" u="sng" dirty="0">
                <a:solidFill>
                  <a:schemeClr val="tx1"/>
                </a:solidFill>
                <a:latin typeface="Calibri" pitchFamily="34" charset="0"/>
              </a:rPr>
              <a:t>Probability theory </a:t>
            </a:r>
            <a:r>
              <a:rPr lang="en-US" altLang="en-US" sz="1400" dirty="0">
                <a:solidFill>
                  <a:schemeClr val="tx1"/>
                </a:solidFill>
                <a:latin typeface="Calibri" pitchFamily="34" charset="0"/>
              </a:rPr>
              <a:t>is the branch of mathematics concerned with the analysis of random phenomena/process.</a:t>
            </a:r>
          </a:p>
          <a:p>
            <a:pPr eaLnBrk="1" hangingPunct="1">
              <a:lnSpc>
                <a:spcPct val="150000"/>
              </a:lnSpc>
              <a:spcBef>
                <a:spcPct val="50000"/>
              </a:spcBef>
              <a:spcAft>
                <a:spcPct val="0"/>
              </a:spcAft>
              <a:buFont typeface="Wingdings 3" pitchFamily="18" charset="2"/>
              <a:buNone/>
              <a:defRPr/>
            </a:pPr>
            <a:r>
              <a:rPr lang="en-US" altLang="en-US" sz="1400" b="1" u="sng" dirty="0">
                <a:solidFill>
                  <a:schemeClr val="tx1"/>
                </a:solidFill>
                <a:latin typeface="Calibri" pitchFamily="34" charset="0"/>
              </a:rPr>
              <a:t>Random Process : </a:t>
            </a:r>
            <a:r>
              <a:rPr lang="en-US" altLang="en-US" sz="1400" dirty="0">
                <a:solidFill>
                  <a:schemeClr val="tx1"/>
                </a:solidFill>
                <a:latin typeface="Calibri" pitchFamily="34" charset="0"/>
              </a:rPr>
              <a:t>Random processes (and variables) talk about quantities and signals which are unknown in advance. In a random process we know what outcomes could happen, but we don’t know which particular outcome will happen.</a:t>
            </a:r>
          </a:p>
          <a:p>
            <a:pPr eaLnBrk="1" hangingPunct="1">
              <a:lnSpc>
                <a:spcPct val="150000"/>
              </a:lnSpc>
              <a:spcBef>
                <a:spcPct val="50000"/>
              </a:spcBef>
              <a:spcAft>
                <a:spcPct val="0"/>
              </a:spcAft>
              <a:buFont typeface="Wingdings 3" pitchFamily="18" charset="2"/>
              <a:buNone/>
              <a:defRPr/>
            </a:pPr>
            <a:r>
              <a:rPr lang="en-US" altLang="en-US" sz="1400" b="1" u="sng" dirty="0">
                <a:solidFill>
                  <a:schemeClr val="tx1"/>
                </a:solidFill>
                <a:latin typeface="Calibri" pitchFamily="34" charset="0"/>
              </a:rPr>
              <a:t>Random Variable</a:t>
            </a:r>
            <a:r>
              <a:rPr lang="en-US" altLang="en-US" sz="1400" dirty="0">
                <a:solidFill>
                  <a:schemeClr val="tx1"/>
                </a:solidFill>
                <a:latin typeface="Calibri" pitchFamily="34" charset="0"/>
              </a:rPr>
              <a:t>, is a variable whose possible values are numerical outcomes of a random phenomenon. There are two types of random variables, discrete and continuous. </a:t>
            </a:r>
          </a:p>
        </p:txBody>
      </p:sp>
      <p:sp>
        <p:nvSpPr>
          <p:cNvPr id="12" name="Rectangle 11">
            <a:extLst>
              <a:ext uri="{FF2B5EF4-FFF2-40B4-BE49-F238E27FC236}">
                <a16:creationId xmlns:a16="http://schemas.microsoft.com/office/drawing/2014/main" id="{5A44640F-59DB-494B-A2B3-0F1602711862}"/>
              </a:ext>
            </a:extLst>
          </p:cNvPr>
          <p:cNvSpPr>
            <a:spLocks noChangeArrowheads="1"/>
          </p:cNvSpPr>
          <p:nvPr/>
        </p:nvSpPr>
        <p:spPr bwMode="auto">
          <a:xfrm>
            <a:off x="373988" y="3350871"/>
            <a:ext cx="8422772" cy="267811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Font typeface="Arial" charset="0"/>
              <a:buChar char="•"/>
              <a:defRPr/>
            </a:pPr>
            <a:r>
              <a:rPr lang="en-IN" altLang="en-US" sz="1400" b="1" u="sng" dirty="0">
                <a:solidFill>
                  <a:schemeClr val="tx1"/>
                </a:solidFill>
                <a:latin typeface="Calibri" pitchFamily="34" charset="0"/>
              </a:rPr>
              <a:t>Probability: </a:t>
            </a:r>
            <a:r>
              <a:rPr lang="en-US" altLang="en-US" sz="1400" dirty="0">
                <a:solidFill>
                  <a:schemeClr val="tx1"/>
                </a:solidFill>
                <a:latin typeface="Calibri" pitchFamily="34" charset="0"/>
              </a:rPr>
              <a:t>Probability is the measure of the likeliness that an event will occur. Probability is quantified as a number between 0 and 1 (where 0 indicates impossibility and 1 indicates certainty).</a:t>
            </a: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Trial: </a:t>
            </a:r>
            <a:r>
              <a:rPr lang="en-IN" altLang="en-US" sz="1400" dirty="0">
                <a:solidFill>
                  <a:schemeClr val="tx1"/>
                </a:solidFill>
                <a:latin typeface="Calibri" pitchFamily="34" charset="0"/>
              </a:rPr>
              <a:t>Any particular performance of a random experiment is called a trial. </a:t>
            </a:r>
          </a:p>
          <a:p>
            <a:pPr eaLnBrk="1" hangingPunct="1">
              <a:spcBef>
                <a:spcPct val="50000"/>
              </a:spcBef>
              <a:spcAft>
                <a:spcPct val="0"/>
              </a:spcAft>
              <a:buFont typeface="Wingdings 3" pitchFamily="18" charset="2"/>
              <a:buNone/>
              <a:defRPr/>
            </a:pPr>
            <a:r>
              <a:rPr lang="en-US" altLang="en-US" sz="1400" dirty="0">
                <a:solidFill>
                  <a:schemeClr val="tx1"/>
                </a:solidFill>
                <a:latin typeface="Calibri" pitchFamily="34" charset="0"/>
              </a:rPr>
              <a:t> E.g.: Rolling a die, Running a Direct Mail campaign </a:t>
            </a:r>
            <a:endParaRPr lang="en-US" altLang="en-US" sz="1400" b="1" u="sng" dirty="0">
              <a:solidFill>
                <a:schemeClr val="tx1"/>
              </a:solidFill>
              <a:latin typeface="Calibri" pitchFamily="34" charset="0"/>
            </a:endParaRP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Experiment: </a:t>
            </a:r>
            <a:r>
              <a:rPr lang="en-IN" altLang="en-US" sz="1400" dirty="0">
                <a:solidFill>
                  <a:schemeClr val="tx1"/>
                </a:solidFill>
                <a:latin typeface="Calibri" pitchFamily="34" charset="0"/>
              </a:rPr>
              <a:t>This is considered to be a larger entity formed by the combination of a number of trials.</a:t>
            </a:r>
          </a:p>
          <a:p>
            <a:pPr eaLnBrk="1" hangingPunct="1">
              <a:spcBef>
                <a:spcPct val="50000"/>
              </a:spcBef>
              <a:spcAft>
                <a:spcPct val="0"/>
              </a:spcAft>
              <a:buFont typeface="Wingdings 3" pitchFamily="18" charset="2"/>
              <a:buNone/>
              <a:defRPr/>
            </a:pPr>
            <a:r>
              <a:rPr lang="en-IN" altLang="en-US" sz="1400" dirty="0">
                <a:solidFill>
                  <a:schemeClr val="tx1"/>
                </a:solidFill>
                <a:latin typeface="Calibri" pitchFamily="34" charset="0"/>
              </a:rPr>
              <a:t> E.g.: A game of a 3 coin tosses, Pick a random card from a deck and roll a die.</a:t>
            </a:r>
            <a:endParaRPr lang="en-US" altLang="en-US" sz="1400" dirty="0">
              <a:solidFill>
                <a:schemeClr val="tx1"/>
              </a:solidFill>
              <a:latin typeface="Calibri" pitchFamily="34" charset="0"/>
            </a:endParaRPr>
          </a:p>
          <a:p>
            <a:pPr eaLnBrk="1" hangingPunct="1">
              <a:spcBef>
                <a:spcPct val="50000"/>
              </a:spcBef>
              <a:spcAft>
                <a:spcPct val="0"/>
              </a:spcAft>
              <a:buFont typeface="Arial" charset="0"/>
              <a:buChar char="•"/>
              <a:defRPr/>
            </a:pPr>
            <a:r>
              <a:rPr lang="en-US" altLang="en-US" sz="1400" b="1" u="sng" dirty="0">
                <a:solidFill>
                  <a:schemeClr val="tx1"/>
                </a:solidFill>
                <a:latin typeface="Calibri" pitchFamily="34" charset="0"/>
              </a:rPr>
              <a:t>Event/Outcome: </a:t>
            </a:r>
            <a:r>
              <a:rPr lang="en-IN" altLang="en-US" sz="1400" dirty="0">
                <a:solidFill>
                  <a:schemeClr val="tx1"/>
                </a:solidFill>
                <a:latin typeface="Calibri" pitchFamily="34" charset="0"/>
              </a:rPr>
              <a:t>A result that is caused by some previous action. The results or outcomes or observations of an experiment are called events. </a:t>
            </a:r>
          </a:p>
          <a:p>
            <a:pPr eaLnBrk="1" hangingPunct="1">
              <a:spcBef>
                <a:spcPct val="50000"/>
              </a:spcBef>
              <a:spcAft>
                <a:spcPct val="0"/>
              </a:spcAft>
              <a:buFont typeface="Wingdings 3" pitchFamily="18" charset="2"/>
              <a:buNone/>
              <a:defRPr/>
            </a:pPr>
            <a:r>
              <a:rPr lang="en-IN" altLang="en-US" sz="1400" dirty="0">
                <a:solidFill>
                  <a:schemeClr val="tx1"/>
                </a:solidFill>
                <a:latin typeface="Calibri" pitchFamily="34" charset="0"/>
              </a:rPr>
              <a:t> E.g.: Appearance of six in the roll of a die, # of responders in a campaign</a:t>
            </a:r>
          </a:p>
        </p:txBody>
      </p:sp>
      <p:pic>
        <p:nvPicPr>
          <p:cNvPr id="13" name="Picture 3">
            <a:extLst>
              <a:ext uri="{FF2B5EF4-FFF2-40B4-BE49-F238E27FC236}">
                <a16:creationId xmlns:a16="http://schemas.microsoft.com/office/drawing/2014/main" id="{C46CDD46-BE37-4D6E-A0CB-906124A834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8143" y="2463894"/>
            <a:ext cx="2789869" cy="177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930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altLang="en-US" dirty="0"/>
              <a:t> Concepts Related to Probability Theory</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pSp>
        <p:nvGrpSpPr>
          <p:cNvPr id="10" name="Group 9">
            <a:extLst>
              <a:ext uri="{FF2B5EF4-FFF2-40B4-BE49-F238E27FC236}">
                <a16:creationId xmlns:a16="http://schemas.microsoft.com/office/drawing/2014/main" id="{94C0262F-84BB-4EA4-93DC-1E49DC10E015}"/>
              </a:ext>
            </a:extLst>
          </p:cNvPr>
          <p:cNvGrpSpPr/>
          <p:nvPr/>
        </p:nvGrpSpPr>
        <p:grpSpPr>
          <a:xfrm>
            <a:off x="594087" y="3251993"/>
            <a:ext cx="11095469" cy="2892425"/>
            <a:chOff x="107950" y="3440113"/>
            <a:chExt cx="8753475" cy="2892425"/>
          </a:xfrm>
        </p:grpSpPr>
        <p:sp>
          <p:nvSpPr>
            <p:cNvPr id="14" name="TextBox 6">
              <a:extLst>
                <a:ext uri="{FF2B5EF4-FFF2-40B4-BE49-F238E27FC236}">
                  <a16:creationId xmlns:a16="http://schemas.microsoft.com/office/drawing/2014/main" id="{E9EABF39-89C2-44F2-919B-0CDA1AB34D55}"/>
                </a:ext>
              </a:extLst>
            </p:cNvPr>
            <p:cNvSpPr txBox="1">
              <a:spLocks noChangeArrowheads="1"/>
            </p:cNvSpPr>
            <p:nvPr/>
          </p:nvSpPr>
          <p:spPr bwMode="auto">
            <a:xfrm>
              <a:off x="107950" y="3440113"/>
              <a:ext cx="8753475" cy="2892425"/>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buFont typeface="Arial" charset="0"/>
                <a:buChar char="•"/>
                <a:defRPr/>
              </a:pPr>
              <a:r>
                <a:rPr lang="en-IN" altLang="en-US" sz="1400" b="1" dirty="0">
                  <a:latin typeface="Calibri" pitchFamily="34" charset="0"/>
                  <a:cs typeface="Calibri" panose="020F0502020204030204" pitchFamily="34" charset="0"/>
                </a:rPr>
                <a:t> </a:t>
              </a:r>
              <a:r>
                <a:rPr lang="en-IN" altLang="en-US" sz="1400" b="1" u="sng" dirty="0">
                  <a:latin typeface="Calibri" pitchFamily="34" charset="0"/>
                  <a:cs typeface="Calibri" panose="020F0502020204030204" pitchFamily="34" charset="0"/>
                </a:rPr>
                <a:t>Sample Space: </a:t>
              </a:r>
              <a:r>
                <a:rPr lang="en-IN" altLang="en-US" sz="1400" dirty="0">
                  <a:latin typeface="Calibri" pitchFamily="34" charset="0"/>
                  <a:cs typeface="Calibri" panose="020F0502020204030204" pitchFamily="34" charset="0"/>
                </a:rPr>
                <a:t>This is a collection of all possible outcomes of a trial.</a:t>
              </a: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Mutually Exclusive/Disjoint Events: </a:t>
              </a:r>
              <a:r>
                <a:rPr lang="en-US" altLang="en-US" sz="1400" dirty="0">
                  <a:latin typeface="Calibri" pitchFamily="34" charset="0"/>
                  <a:cs typeface="Calibri" panose="020F0502020204030204" pitchFamily="34" charset="0"/>
                </a:rPr>
                <a:t>Events are said to be mutually exclusive or disjoint when</a:t>
              </a:r>
            </a:p>
            <a:p>
              <a:pPr algn="l" eaLnBrk="1" hangingPunct="1">
                <a:spcBef>
                  <a:spcPts val="0"/>
                </a:spcBef>
                <a:defRPr/>
              </a:pPr>
              <a:r>
                <a:rPr lang="en-US" altLang="en-US" sz="1400" dirty="0">
                  <a:latin typeface="Calibri" pitchFamily="34" charset="0"/>
                  <a:cs typeface="Calibri" panose="020F0502020204030204" pitchFamily="34" charset="0"/>
                </a:rPr>
                <a:t> the occurrence of one of the events is not associated with the occurrence of the other(s).</a:t>
              </a:r>
            </a:p>
            <a:p>
              <a:pPr algn="l" eaLnBrk="1" hangingPunct="1">
                <a:spcBef>
                  <a:spcPts val="0"/>
                </a:spcBef>
                <a:defRPr/>
              </a:pPr>
              <a:r>
                <a:rPr lang="en-US" altLang="en-US" sz="1400" dirty="0">
                  <a:latin typeface="Calibri" pitchFamily="34" charset="0"/>
                  <a:cs typeface="Calibri" panose="020F0502020204030204" pitchFamily="34" charset="0"/>
                </a:rPr>
                <a:t> </a:t>
              </a:r>
            </a:p>
            <a:p>
              <a:pPr algn="l" eaLnBrk="1" hangingPunct="1">
                <a:spcBef>
                  <a:spcPts val="0"/>
                </a:spcBef>
                <a:defRPr/>
              </a:pPr>
              <a:endParaRPr lang="en-US" altLang="en-US" sz="1400" dirty="0">
                <a:latin typeface="Calibri" pitchFamily="34" charset="0"/>
                <a:cs typeface="Calibri" panose="020F0502020204030204" pitchFamily="34" charset="0"/>
              </a:endParaRPr>
            </a:p>
            <a:p>
              <a:pPr algn="l" eaLnBrk="1" hangingPunct="1">
                <a:spcBef>
                  <a:spcPts val="0"/>
                </a:spcBef>
                <a:defRPr/>
              </a:pPr>
              <a:endParaRPr lang="en-US" altLang="en-US" sz="1400" dirty="0">
                <a:latin typeface="Calibri" pitchFamily="34" charset="0"/>
                <a:cs typeface="Calibri" panose="020F0502020204030204" pitchFamily="34" charset="0"/>
              </a:endParaRP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Independent Events: </a:t>
              </a:r>
              <a:r>
                <a:rPr lang="en-IN" altLang="en-US" sz="1400" dirty="0">
                  <a:latin typeface="Calibri" pitchFamily="34" charset="0"/>
                  <a:cs typeface="Calibri" panose="020F0502020204030204" pitchFamily="34" charset="0"/>
                </a:rPr>
                <a:t>A  set of events are independent if knowing the outcome of one provides</a:t>
              </a:r>
            </a:p>
            <a:p>
              <a:pPr algn="l" eaLnBrk="1" hangingPunct="1">
                <a:spcBef>
                  <a:spcPts val="0"/>
                </a:spcBef>
                <a:buClr>
                  <a:schemeClr val="accent1"/>
                </a:buClr>
                <a:defRPr/>
              </a:pPr>
              <a:r>
                <a:rPr lang="en-IN" altLang="en-US" sz="1400" dirty="0">
                  <a:latin typeface="Calibri" pitchFamily="34" charset="0"/>
                  <a:cs typeface="Calibri" panose="020F0502020204030204" pitchFamily="34" charset="0"/>
                </a:rPr>
                <a:t> no useful information about the outcome of the other.</a:t>
              </a:r>
            </a:p>
            <a:p>
              <a:pPr algn="l" eaLnBrk="1" hangingPunct="1">
                <a:buClr>
                  <a:schemeClr val="accent1"/>
                </a:buClr>
                <a:defRPr/>
              </a:pPr>
              <a:endParaRPr lang="en-IN" altLang="en-US" sz="1400" dirty="0">
                <a:latin typeface="Calibri" pitchFamily="34" charset="0"/>
                <a:cs typeface="Calibri" panose="020F0502020204030204" pitchFamily="34" charset="0"/>
              </a:endParaRPr>
            </a:p>
            <a:p>
              <a:pPr algn="l" eaLnBrk="1" hangingPunct="1">
                <a:buClr>
                  <a:schemeClr val="accent1"/>
                </a:buClr>
                <a:defRPr/>
              </a:pPr>
              <a:endParaRPr lang="en-IN" altLang="en-US" sz="1400" dirty="0">
                <a:latin typeface="Calibri" pitchFamily="34" charset="0"/>
                <a:cs typeface="Calibri" panose="020F0502020204030204" pitchFamily="34" charset="0"/>
              </a:endParaRPr>
            </a:p>
            <a:p>
              <a:pPr algn="l" eaLnBrk="1" hangingPunct="1">
                <a:spcBef>
                  <a:spcPts val="0"/>
                </a:spcBef>
                <a:buClr>
                  <a:schemeClr val="accent1"/>
                </a:buClr>
                <a:buFont typeface="Arial" charset="0"/>
                <a:buChar char="•"/>
                <a:defRPr/>
              </a:pPr>
              <a:r>
                <a:rPr lang="en-US" altLang="en-US" sz="1400" b="1" dirty="0">
                  <a:latin typeface="Calibri" pitchFamily="34" charset="0"/>
                  <a:cs typeface="Calibri" panose="020F0502020204030204" pitchFamily="34" charset="0"/>
                </a:rPr>
                <a:t> </a:t>
              </a:r>
              <a:r>
                <a:rPr lang="en-US" altLang="en-US" sz="1400" b="1" u="sng" dirty="0">
                  <a:latin typeface="Calibri" pitchFamily="34" charset="0"/>
                  <a:cs typeface="Calibri" panose="020F0502020204030204" pitchFamily="34" charset="0"/>
                </a:rPr>
                <a:t>Complementary Events: </a:t>
              </a:r>
              <a:r>
                <a:rPr lang="en-IN" altLang="en-US" sz="1400" dirty="0">
                  <a:latin typeface="Calibri" pitchFamily="34" charset="0"/>
                  <a:cs typeface="Calibri" panose="020F0502020204030204" pitchFamily="34" charset="0"/>
                </a:rPr>
                <a:t>Complementary events are two mutually exclusive events</a:t>
              </a:r>
            </a:p>
            <a:p>
              <a:pPr algn="l" eaLnBrk="1" hangingPunct="1">
                <a:spcBef>
                  <a:spcPts val="0"/>
                </a:spcBef>
                <a:buClr>
                  <a:schemeClr val="accent1"/>
                </a:buClr>
                <a:defRPr/>
              </a:pPr>
              <a:r>
                <a:rPr lang="en-IN" altLang="en-US" sz="1400" dirty="0">
                  <a:latin typeface="Calibri" pitchFamily="34" charset="0"/>
                  <a:cs typeface="Calibri" panose="020F0502020204030204" pitchFamily="34" charset="0"/>
                </a:rPr>
                <a:t> whose probabilities add up to 1.</a:t>
              </a:r>
            </a:p>
          </p:txBody>
        </p:sp>
        <p:pic>
          <p:nvPicPr>
            <p:cNvPr id="15" name="Picture 5">
              <a:extLst>
                <a:ext uri="{FF2B5EF4-FFF2-40B4-BE49-F238E27FC236}">
                  <a16:creationId xmlns:a16="http://schemas.microsoft.com/office/drawing/2014/main" id="{61F363D4-BB02-432B-8AEC-F2D5F57FCB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5650" y="3756025"/>
              <a:ext cx="150018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a:extLst>
                <a:ext uri="{FF2B5EF4-FFF2-40B4-BE49-F238E27FC236}">
                  <a16:creationId xmlns:a16="http://schemas.microsoft.com/office/drawing/2014/main" id="{ABBA9B54-7952-4A77-87C2-33462CAB5B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7963" y="5048250"/>
              <a:ext cx="204787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78647B2C-ECF5-4982-8A76-FB16B2C3A5C8}"/>
                </a:ext>
              </a:extLst>
            </p:cNvPr>
            <p:cNvPicPr>
              <a:picLocks noChangeAspect="1"/>
            </p:cNvPicPr>
            <p:nvPr/>
          </p:nvPicPr>
          <p:blipFill rotWithShape="1">
            <a:blip r:embed="rId10"/>
            <a:srcRect/>
            <a:stretch/>
          </p:blipFill>
          <p:spPr>
            <a:xfrm>
              <a:off x="365125" y="5294313"/>
              <a:ext cx="3278188" cy="250825"/>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B9FD358F-0A4E-4C7E-AF8B-7F7176FB092B}"/>
                </a:ext>
              </a:extLst>
            </p:cNvPr>
            <p:cNvPicPr>
              <a:picLocks noChangeAspect="1"/>
            </p:cNvPicPr>
            <p:nvPr/>
          </p:nvPicPr>
          <p:blipFill rotWithShape="1">
            <a:blip r:embed="rId11"/>
            <a:srcRect/>
            <a:stretch/>
          </p:blipFill>
          <p:spPr>
            <a:xfrm>
              <a:off x="365125" y="4257675"/>
              <a:ext cx="3197225" cy="244475"/>
            </a:xfrm>
            <a:prstGeom prst="rect">
              <a:avLst/>
            </a:prstGeom>
            <a:ln>
              <a:noFill/>
            </a:ln>
            <a:effectLst>
              <a:outerShdw blurRad="292100" dist="139700" dir="2700000" algn="tl" rotWithShape="0">
                <a:srgbClr val="333333">
                  <a:alpha val="65000"/>
                </a:srgbClr>
              </a:outerShdw>
            </a:effectLst>
          </p:spPr>
        </p:pic>
      </p:grpSp>
      <p:sp>
        <p:nvSpPr>
          <p:cNvPr id="20" name="Rectangle 4">
            <a:extLst>
              <a:ext uri="{FF2B5EF4-FFF2-40B4-BE49-F238E27FC236}">
                <a16:creationId xmlns:a16="http://schemas.microsoft.com/office/drawing/2014/main" id="{F8358E65-C546-487A-9378-6246DDF7328C}"/>
              </a:ext>
            </a:extLst>
          </p:cNvPr>
          <p:cNvSpPr>
            <a:spLocks noChangeArrowheads="1"/>
          </p:cNvSpPr>
          <p:nvPr/>
        </p:nvSpPr>
        <p:spPr bwMode="auto">
          <a:xfrm>
            <a:off x="600579" y="1102705"/>
            <a:ext cx="7454195" cy="1674754"/>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lnSpc>
                <a:spcPct val="150000"/>
              </a:lnSpc>
              <a:buClr>
                <a:schemeClr val="accent1"/>
              </a:buClr>
              <a:buFont typeface="Arial" charset="0"/>
              <a:buChar char="•"/>
              <a:defRPr/>
            </a:pPr>
            <a:r>
              <a:rPr lang="en-US" altLang="en-US" sz="1400" b="1" dirty="0">
                <a:latin typeface="Calibri" panose="020F0502020204030204" pitchFamily="34" charset="0"/>
                <a:cs typeface="Calibri" panose="020F0502020204030204" pitchFamily="34" charset="0"/>
              </a:rPr>
              <a:t> </a:t>
            </a:r>
            <a:r>
              <a:rPr lang="en-US" altLang="en-US" sz="1400" b="1" u="sng" dirty="0">
                <a:latin typeface="Calibri" panose="020F0502020204030204" pitchFamily="34" charset="0"/>
                <a:cs typeface="Calibri" panose="020F0502020204030204" pitchFamily="34" charset="0"/>
              </a:rPr>
              <a:t>Law of Large Numbers:</a:t>
            </a:r>
          </a:p>
          <a:p>
            <a:pPr algn="l" eaLnBrk="1" hangingPunct="1">
              <a:lnSpc>
                <a:spcPct val="150000"/>
              </a:lnSpc>
              <a:defRPr/>
            </a:pPr>
            <a:r>
              <a:rPr lang="en-US" altLang="en-US" sz="1400" dirty="0">
                <a:latin typeface="Calibri" pitchFamily="34" charset="0"/>
                <a:cs typeface="Calibri" panose="020F0502020204030204" pitchFamily="34" charset="0"/>
              </a:rPr>
              <a:t> According to this law, the average of the results obtained from a large number of trials should be close to the expected value, and will tend to become closer as more trials are performed.</a:t>
            </a:r>
          </a:p>
          <a:p>
            <a:pPr algn="l" eaLnBrk="1" hangingPunct="1">
              <a:lnSpc>
                <a:spcPct val="150000"/>
              </a:lnSpc>
              <a:defRPr/>
            </a:pPr>
            <a:r>
              <a:rPr lang="en-US" altLang="en-US" sz="1400" i="1" dirty="0">
                <a:latin typeface="Calibri" pitchFamily="34" charset="0"/>
                <a:cs typeface="Calibri" panose="020F0502020204030204" pitchFamily="34" charset="0"/>
              </a:rPr>
              <a:t>  E.g.: If a large number of six-sided dice are rolled, the average of their values (sometimes called the sample mean) is likely to be close to 3.5, with the precision increasing as more dice are rolled.</a:t>
            </a:r>
          </a:p>
        </p:txBody>
      </p:sp>
      <p:pic>
        <p:nvPicPr>
          <p:cNvPr id="21" name="Picture 11">
            <a:extLst>
              <a:ext uri="{FF2B5EF4-FFF2-40B4-BE49-F238E27FC236}">
                <a16:creationId xmlns:a16="http://schemas.microsoft.com/office/drawing/2014/main" id="{9D0CECB4-B731-4CBB-91A6-F0634E674008}"/>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054774" y="1017370"/>
            <a:ext cx="37465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602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altLang="en-US" dirty="0"/>
              <a:t>Continued Concepts….Marginal, Joint, Conditional Probabilities</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sp>
        <p:nvSpPr>
          <p:cNvPr id="22" name="Content Placeholder 2">
            <a:extLst>
              <a:ext uri="{FF2B5EF4-FFF2-40B4-BE49-F238E27FC236}">
                <a16:creationId xmlns:a16="http://schemas.microsoft.com/office/drawing/2014/main" id="{479B0C76-32E4-4D15-A1EA-33D29117DF5D}"/>
              </a:ext>
            </a:extLst>
          </p:cNvPr>
          <p:cNvSpPr txBox="1">
            <a:spLocks/>
          </p:cNvSpPr>
          <p:nvPr/>
        </p:nvSpPr>
        <p:spPr>
          <a:xfrm>
            <a:off x="438179" y="909529"/>
            <a:ext cx="11576343" cy="5305533"/>
          </a:xfrm>
          <a:prstGeom prst="rect">
            <a:avLst/>
          </a:prstGeom>
        </p:spPr>
        <p:style>
          <a:lnRef idx="1">
            <a:schemeClr val="accent5"/>
          </a:lnRef>
          <a:fillRef idx="2">
            <a:schemeClr val="accent5"/>
          </a:fillRef>
          <a:effectRef idx="1">
            <a:schemeClr val="accent5"/>
          </a:effectRef>
          <a:fontRef idx="minor">
            <a:schemeClr val="dk1"/>
          </a:fontRef>
        </p:style>
        <p:txBody>
          <a:bodyPr vert="horz" lIns="0" tIns="45720" rIns="91440" bIns="45720" rtlCol="0">
            <a:noAutofit/>
          </a:bodyPr>
          <a:lst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dk1"/>
                </a:solidFill>
                <a:latin typeface="+mn-lt"/>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dk1"/>
                </a:solidFill>
                <a:latin typeface="+mn-lt"/>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dk1"/>
                </a:solidFill>
                <a:latin typeface="+mn-lt"/>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dk1"/>
                </a:solidFill>
                <a:latin typeface="+mn-lt"/>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Simple or Marginal probability: </a:t>
            </a:r>
            <a:r>
              <a:rPr lang="en-US" sz="1400" dirty="0">
                <a:solidFill>
                  <a:schemeClr val="tx1"/>
                </a:solidFill>
                <a:latin typeface="Calibri" panose="020F0502020204030204" pitchFamily="34" charset="0"/>
                <a:cs typeface="Calibri" panose="020F0502020204030204" pitchFamily="34" charset="0"/>
              </a:rPr>
              <a:t>The probability of an event occurring (p(A)), which is not conditioned on another event.  Example:  the probability that a card drawn is red (p(red) = 0.5).  Another example:  the probability that a card drawn is a 4 = (p(four)=1/13).</a:t>
            </a:r>
          </a:p>
          <a:p>
            <a:pPr>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Joint probability:  </a:t>
            </a:r>
            <a:r>
              <a:rPr lang="en-US" sz="1400" dirty="0">
                <a:solidFill>
                  <a:schemeClr val="tx1"/>
                </a:solidFill>
                <a:latin typeface="Calibri" panose="020F0502020204030204" pitchFamily="34" charset="0"/>
                <a:cs typeface="Calibri" panose="020F0502020204030204" pitchFamily="34" charset="0"/>
              </a:rPr>
              <a:t>p(A and B) The probability of event A and event B occurring.  It is the probability of the intersection of two or more events.  The probability of the intersection of A and B may be written p(A ∩ B). Example:  the probability that a card is a four and red =p(four and red) = 2/52=1/26.  (There are two red fours in a deck of 52, the 4 of hearts and the 4 of diamonds).</a:t>
            </a:r>
          </a:p>
          <a:p>
            <a:pPr>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Conditional probability:  </a:t>
            </a:r>
            <a:r>
              <a:rPr lang="en-US" sz="1400" dirty="0">
                <a:solidFill>
                  <a:schemeClr val="tx1"/>
                </a:solidFill>
                <a:latin typeface="Calibri" panose="020F0502020204030204" pitchFamily="34" charset="0"/>
                <a:cs typeface="Calibri" panose="020F0502020204030204" pitchFamily="34" charset="0"/>
              </a:rPr>
              <a:t>p(A|B) is the probability of event A occurring, given that event B occurs. Example:  given that you drew a red card, what’s the probability that it’s a four (p(</a:t>
            </a:r>
            <a:r>
              <a:rPr lang="en-US" sz="1400" dirty="0" err="1">
                <a:solidFill>
                  <a:schemeClr val="tx1"/>
                </a:solidFill>
                <a:latin typeface="Calibri" panose="020F0502020204030204" pitchFamily="34" charset="0"/>
                <a:cs typeface="Calibri" panose="020F0502020204030204" pitchFamily="34" charset="0"/>
              </a:rPr>
              <a:t>four|red</a:t>
            </a:r>
            <a:r>
              <a:rPr lang="en-US" sz="1400" dirty="0">
                <a:solidFill>
                  <a:schemeClr val="tx1"/>
                </a:solidFill>
                <a:latin typeface="Calibri" panose="020F0502020204030204" pitchFamily="34" charset="0"/>
                <a:cs typeface="Calibri" panose="020F0502020204030204" pitchFamily="34" charset="0"/>
              </a:rPr>
              <a:t>))=2/26=1/13.  So out of the 26 red cards (given a red card), there are two fours so 2/26=1/13.</a:t>
            </a:r>
          </a:p>
          <a:p>
            <a:pPr marL="336550" lvl="1" indent="0">
              <a:lnSpc>
                <a:spcPct val="150000"/>
              </a:lnSpc>
              <a:spcBef>
                <a:spcPct val="50000"/>
              </a:spcBef>
              <a:spcAft>
                <a:spcPct val="0"/>
              </a:spcAft>
              <a:buFont typeface="Wingdings" pitchFamily="2" charset="2"/>
              <a:buNone/>
              <a:defRPr/>
            </a:pPr>
            <a:endParaRPr lang="en-US" sz="1200" dirty="0">
              <a:solidFill>
                <a:schemeClr val="tx1"/>
              </a:solidFill>
              <a:latin typeface="Calibri" panose="020F0502020204030204" pitchFamily="34" charset="0"/>
              <a:cs typeface="Calibri" panose="020F0502020204030204" pitchFamily="34" charset="0"/>
            </a:endParaRPr>
          </a:p>
          <a:p>
            <a:pPr marL="336550" lvl="1" indent="0">
              <a:lnSpc>
                <a:spcPct val="150000"/>
              </a:lnSpc>
              <a:spcBef>
                <a:spcPct val="50000"/>
              </a:spcBef>
              <a:spcAft>
                <a:spcPct val="0"/>
              </a:spcAft>
              <a:buFont typeface="Wingdings" pitchFamily="2" charset="2"/>
              <a:buNone/>
              <a:defRPr/>
            </a:pPr>
            <a:endParaRPr lang="en-US" sz="1200" dirty="0">
              <a:solidFill>
                <a:schemeClr val="tx1"/>
              </a:solidFill>
              <a:latin typeface="Calibri" panose="020F0502020204030204" pitchFamily="34" charset="0"/>
              <a:cs typeface="Calibri" panose="020F0502020204030204" pitchFamily="34" charset="0"/>
            </a:endParaRPr>
          </a:p>
          <a:p>
            <a:pPr marL="336550" lvl="1" indent="0">
              <a:lnSpc>
                <a:spcPct val="150000"/>
              </a:lnSpc>
              <a:spcBef>
                <a:spcPct val="50000"/>
              </a:spcBef>
              <a:spcAft>
                <a:spcPct val="0"/>
              </a:spcAft>
              <a:buFont typeface="Wingdings" pitchFamily="2" charset="2"/>
              <a:buNone/>
              <a:defRPr/>
            </a:pPr>
            <a:r>
              <a:rPr lang="en-US" sz="1400" dirty="0">
                <a:solidFill>
                  <a:schemeClr val="tx1"/>
                </a:solidFill>
                <a:latin typeface="Calibri" panose="020F0502020204030204" pitchFamily="34" charset="0"/>
                <a:cs typeface="Calibri" panose="020F0502020204030204" pitchFamily="34" charset="0"/>
              </a:rPr>
              <a:t>The conditional probability of A given B is equal to the joint probability of A and B divided by the marginal of B. </a:t>
            </a:r>
          </a:p>
          <a:p>
            <a:pPr marL="303213" lvl="1" indent="-303213">
              <a:lnSpc>
                <a:spcPct val="150000"/>
              </a:lnSpc>
              <a:spcBef>
                <a:spcPct val="50000"/>
              </a:spcBef>
              <a:spcAft>
                <a:spcPct val="0"/>
              </a:spcAft>
              <a:buFont typeface="Arial" charset="0"/>
              <a:buChar char="•"/>
              <a:defRPr/>
            </a:pPr>
            <a:r>
              <a:rPr lang="en-US" sz="1400" b="1" dirty="0">
                <a:solidFill>
                  <a:schemeClr val="tx1"/>
                </a:solidFill>
                <a:latin typeface="Calibri" panose="020F0502020204030204" pitchFamily="34" charset="0"/>
                <a:cs typeface="Calibri" panose="020F0502020204030204" pitchFamily="34" charset="0"/>
              </a:rPr>
              <a:t>Bayes’ theorem: </a:t>
            </a:r>
            <a:r>
              <a:rPr lang="en-US" sz="1400" dirty="0">
                <a:solidFill>
                  <a:schemeClr val="tx1"/>
                </a:solidFill>
                <a:latin typeface="Calibri" panose="020F0502020204030204" pitchFamily="34" charset="0"/>
                <a:cs typeface="Calibri" panose="020F0502020204030204" pitchFamily="34" charset="0"/>
              </a:rPr>
              <a:t>An equation that allows us to manipulate conditional probabilities. For two events, A and B, Bayes’ theorem lets us to go from p(B|A) to p(A|B) if we know the marginal probabilities of the outcomes of A and the probability of B, given the outcomes of A.</a:t>
            </a:r>
          </a:p>
          <a:p>
            <a:pPr marL="303213" lvl="1" indent="-303213">
              <a:spcBef>
                <a:spcPct val="50000"/>
              </a:spcBef>
              <a:spcAft>
                <a:spcPct val="0"/>
              </a:spcAft>
              <a:buFont typeface="Arial" charset="0"/>
              <a:buChar char="•"/>
              <a:defRPr/>
            </a:pPr>
            <a:endParaRPr lang="en-US" sz="1400" dirty="0">
              <a:solidFill>
                <a:schemeClr val="tx1"/>
              </a:solidFill>
              <a:latin typeface="Calibri" panose="020F0502020204030204" pitchFamily="34" charset="0"/>
              <a:cs typeface="Calibri" panose="020F0502020204030204" pitchFamily="34" charset="0"/>
            </a:endParaRPr>
          </a:p>
          <a:p>
            <a:pPr marL="336550" lvl="1" indent="0">
              <a:spcBef>
                <a:spcPct val="50000"/>
              </a:spcBef>
              <a:spcAft>
                <a:spcPct val="0"/>
              </a:spcAft>
              <a:buFont typeface="Wingdings" pitchFamily="2" charset="2"/>
              <a:buNone/>
              <a:defRPr/>
            </a:pPr>
            <a:endParaRPr lang="en-US" sz="1200" dirty="0">
              <a:solidFill>
                <a:schemeClr val="tx1"/>
              </a:solidFill>
              <a:latin typeface="Calibri" panose="020F0502020204030204" pitchFamily="34" charset="0"/>
              <a:cs typeface="Calibri" panose="020F0502020204030204" pitchFamily="34" charset="0"/>
            </a:endParaRPr>
          </a:p>
        </p:txBody>
      </p:sp>
      <p:pic>
        <p:nvPicPr>
          <p:cNvPr id="23" name="Picture 2">
            <a:extLst>
              <a:ext uri="{FF2B5EF4-FFF2-40B4-BE49-F238E27FC236}">
                <a16:creationId xmlns:a16="http://schemas.microsoft.com/office/drawing/2014/main" id="{A996BA02-403B-48DC-8F2D-B86DEF8E2471}"/>
              </a:ext>
            </a:extLst>
          </p:cNvPr>
          <p:cNvPicPr>
            <a:picLocks noChangeAspect="1" noChangeArrowheads="1"/>
          </p:cNvPicPr>
          <p:nvPr/>
        </p:nvPicPr>
        <p:blipFill rotWithShape="1">
          <a:blip r:embed="rId8"/>
          <a:srcRect l="22427" t="48548" r="48884" b="38839"/>
          <a:stretch/>
        </p:blipFill>
        <p:spPr bwMode="auto">
          <a:xfrm>
            <a:off x="668499" y="3529494"/>
            <a:ext cx="2086276" cy="712717"/>
          </a:xfrm>
          <a:prstGeom prst="rect">
            <a:avLst/>
          </a:prstGeom>
          <a:ln w="9525" cap="flat" cmpd="sng" algn="ctr">
            <a:solidFill>
              <a:schemeClr val="tx1"/>
            </a:solidFill>
            <a:prstDash val="solid"/>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DDDDDD"/>
                </a:solidFill>
              </a14:hiddenFill>
            </a:ext>
          </a:extLst>
        </p:spPr>
      </p:pic>
      <p:pic>
        <p:nvPicPr>
          <p:cNvPr id="24" name="Picture 23">
            <a:extLst>
              <a:ext uri="{FF2B5EF4-FFF2-40B4-BE49-F238E27FC236}">
                <a16:creationId xmlns:a16="http://schemas.microsoft.com/office/drawing/2014/main" id="{4F09F283-DA03-4549-9093-44D85E4F960F}"/>
              </a:ext>
            </a:extLst>
          </p:cNvPr>
          <p:cNvPicPr>
            <a:picLocks noChangeAspect="1"/>
          </p:cNvPicPr>
          <p:nvPr/>
        </p:nvPicPr>
        <p:blipFill rotWithShape="1">
          <a:blip r:embed="rId9"/>
          <a:srcRect l="18049" t="46783" r="44837" b="45306"/>
          <a:stretch/>
        </p:blipFill>
        <p:spPr>
          <a:xfrm>
            <a:off x="703223" y="5471680"/>
            <a:ext cx="2628900" cy="51593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266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altLang="en-US" dirty="0"/>
              <a:t>Bayes Theorem: An example…</a:t>
            </a:r>
            <a:endParaRPr lang="en-US" dirty="0"/>
          </a:p>
        </p:txBody>
      </p:sp>
      <p:sp>
        <p:nvSpPr>
          <p:cNvPr id="19" name="Notes">
            <a:extLst>
              <a:ext uri="{FF2B5EF4-FFF2-40B4-BE49-F238E27FC236}">
                <a16:creationId xmlns:a16="http://schemas.microsoft.com/office/drawing/2014/main" id="{AAC9195D-217C-493C-AEA7-02E9B690D876}"/>
              </a:ext>
            </a:extLst>
          </p:cNvPr>
          <p:cNvSpPr txBox="1">
            <a:spLocks noChangeArrowheads="1"/>
          </p:cNvSpPr>
          <p:nvPr>
            <p:custDataLst>
              <p:tags r:id="rId3"/>
            </p:custDataLst>
          </p:nvPr>
        </p:nvSpPr>
        <p:spPr bwMode="auto">
          <a:xfrm>
            <a:off x="1773959" y="6215062"/>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sp>
        <p:nvSpPr>
          <p:cNvPr id="10" name="Content Placeholder 2">
            <a:extLst>
              <a:ext uri="{FF2B5EF4-FFF2-40B4-BE49-F238E27FC236}">
                <a16:creationId xmlns:a16="http://schemas.microsoft.com/office/drawing/2014/main" id="{2502466C-2486-4800-8E35-5572E7388390}"/>
              </a:ext>
            </a:extLst>
          </p:cNvPr>
          <p:cNvSpPr txBox="1">
            <a:spLocks/>
          </p:cNvSpPr>
          <p:nvPr/>
        </p:nvSpPr>
        <p:spPr bwMode="auto">
          <a:xfrm>
            <a:off x="502443" y="881241"/>
            <a:ext cx="11338458" cy="5392003"/>
          </a:xfrm>
          <a:prstGeom prst="rect">
            <a:avLst/>
          </a:prstGeom>
        </p:spPr>
        <p:style>
          <a:lnRef idx="1">
            <a:schemeClr val="accent5"/>
          </a:lnRef>
          <a:fillRef idx="2">
            <a:schemeClr val="accent5"/>
          </a:fillRef>
          <a:effectRef idx="1">
            <a:schemeClr val="accent5"/>
          </a:effectRef>
          <a:fontRef idx="minor">
            <a:schemeClr val="dk1"/>
          </a:fontRef>
        </p:style>
        <p:txBody>
          <a:bodyPr wrap="square" lIns="82056" tIns="41028" rIns="82056" bIns="41028">
            <a:spAutoFit/>
          </a:bodyPr>
          <a:lstStyle>
            <a:lvl1pPr marL="303213" indent="-303213" algn="l" rtl="0" eaLnBrk="0" fontAlgn="base" hangingPunct="0">
              <a:spcBef>
                <a:spcPct val="0"/>
              </a:spcBef>
              <a:spcAft>
                <a:spcPct val="30000"/>
              </a:spcAft>
              <a:buClr>
                <a:schemeClr val="accent1"/>
              </a:buClr>
              <a:buFont typeface="Wingdings 3" pitchFamily="18" charset="2"/>
              <a:buChar char=""/>
              <a:defRPr sz="2100">
                <a:solidFill>
                  <a:schemeClr val="dk1"/>
                </a:solidFill>
                <a:latin typeface="+mn-lt"/>
                <a:ea typeface="+mn-ea"/>
                <a:cs typeface="+mn-cs"/>
              </a:defRPr>
            </a:lvl1pPr>
            <a:lvl2pPr marL="639763" indent="-234950" algn="l" rtl="0" eaLnBrk="0" fontAlgn="base" hangingPunct="0">
              <a:spcBef>
                <a:spcPct val="0"/>
              </a:spcBef>
              <a:spcAft>
                <a:spcPct val="30000"/>
              </a:spcAft>
              <a:buClr>
                <a:schemeClr val="folHlink"/>
              </a:buClr>
              <a:buFont typeface="Wingdings" pitchFamily="2" charset="2"/>
              <a:buChar char="§"/>
              <a:defRPr sz="1900">
                <a:solidFill>
                  <a:schemeClr val="dk1"/>
                </a:solidFill>
                <a:latin typeface="+mn-lt"/>
                <a:ea typeface="+mn-ea"/>
                <a:cs typeface="+mn-cs"/>
              </a:defRPr>
            </a:lvl2pPr>
            <a:lvl3pPr marL="962025" indent="-220663" algn="l" rtl="0" eaLnBrk="0" fontAlgn="base" hangingPunct="0">
              <a:spcBef>
                <a:spcPct val="0"/>
              </a:spcBef>
              <a:spcAft>
                <a:spcPct val="30000"/>
              </a:spcAft>
              <a:buClr>
                <a:schemeClr val="accent1"/>
              </a:buClr>
              <a:buFont typeface="Wingdings 2" pitchFamily="18" charset="2"/>
              <a:buChar char=""/>
              <a:defRPr sz="1900">
                <a:solidFill>
                  <a:schemeClr val="dk1"/>
                </a:solidFill>
                <a:latin typeface="+mn-lt"/>
                <a:ea typeface="+mn-ea"/>
                <a:cs typeface="+mn-cs"/>
              </a:defRPr>
            </a:lvl3pPr>
            <a:lvl4pPr marL="1293813" indent="-227013" algn="l" rtl="0" eaLnBrk="0" fontAlgn="base" hangingPunct="0">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4pPr>
            <a:lvl5pPr marL="1631950" indent="-233363" algn="l" rtl="0" eaLnBrk="0" fontAlgn="base" hangingPunct="0">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5pPr>
            <a:lvl6pPr marL="20891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6pPr>
            <a:lvl7pPr marL="25463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7pPr>
            <a:lvl8pPr marL="30035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8pPr>
            <a:lvl9pPr marL="3460750" indent="-233363" algn="l" rtl="0" fontAlgn="base">
              <a:spcBef>
                <a:spcPct val="0"/>
              </a:spcBef>
              <a:spcAft>
                <a:spcPct val="30000"/>
              </a:spcAft>
              <a:buClr>
                <a:schemeClr val="accent1"/>
              </a:buClr>
              <a:buFont typeface="Wingdings 2" pitchFamily="18" charset="2"/>
              <a:buChar char=""/>
              <a:defRPr sz="1700">
                <a:solidFill>
                  <a:schemeClr val="dk1"/>
                </a:solidFill>
                <a:latin typeface="+mn-lt"/>
                <a:ea typeface="+mn-ea"/>
                <a:cs typeface="+mn-cs"/>
              </a:defRPr>
            </a:lvl9pPr>
          </a:lstStyle>
          <a:p>
            <a:pPr marL="0" lvl="1" indent="0" eaLnBrk="1" hangingPunct="1">
              <a:spcBef>
                <a:spcPct val="50000"/>
              </a:spcBef>
              <a:spcAft>
                <a:spcPct val="0"/>
              </a:spcAft>
              <a:buClr>
                <a:schemeClr val="accent1"/>
              </a:buClr>
              <a:buFont typeface="Wingdings" pitchFamily="2" charset="2"/>
              <a:buNone/>
              <a:defRPr/>
            </a:pPr>
            <a:r>
              <a:rPr lang="en-US" sz="1200" dirty="0">
                <a:solidFill>
                  <a:schemeClr val="tx1"/>
                </a:solidFill>
                <a:latin typeface="Calibri" panose="020F0502020204030204" pitchFamily="34" charset="0"/>
                <a:cs typeface="Calibri" panose="020F0502020204030204" pitchFamily="34" charset="0"/>
              </a:rPr>
              <a:t>In Boston, 51% of the adults are males. One adult is randomly selected for a survey involving credit card usage.</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a) Find the probability that the selected person is a male.</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b) It is later learned that the selected survey subject was smoking a cigar. Also, 9.5% of males smoke cigars, whereas 1.7% of females smoke cigars. Use this additional information to find the probability that the selected subject is a male.</a:t>
            </a:r>
          </a:p>
          <a:p>
            <a:pPr marL="0" lvl="1" indent="0" eaLnBrk="1" hangingPunct="1">
              <a:spcBef>
                <a:spcPct val="50000"/>
              </a:spcBef>
              <a:spcAft>
                <a:spcPct val="0"/>
              </a:spcAft>
              <a:buClr>
                <a:schemeClr val="accent1"/>
              </a:buClr>
              <a:buFont typeface="Wingdings" pitchFamily="2" charset="2"/>
              <a:buNone/>
              <a:defRPr/>
            </a:pPr>
            <a:r>
              <a:rPr lang="en-US" sz="1200" b="1" dirty="0">
                <a:solidFill>
                  <a:schemeClr val="tx1"/>
                </a:solidFill>
                <a:latin typeface="Calibri" panose="020F0502020204030204" pitchFamily="34" charset="0"/>
                <a:cs typeface="Calibri" panose="020F0502020204030204" pitchFamily="34" charset="0"/>
              </a:rPr>
              <a:t>Solution:</a:t>
            </a:r>
          </a:p>
          <a:p>
            <a:pPr marL="0" lvl="1" indent="0" eaLnBrk="1" hangingPunct="1">
              <a:spcBef>
                <a:spcPct val="50000"/>
              </a:spcBef>
              <a:spcAft>
                <a:spcPct val="0"/>
              </a:spcAft>
              <a:buClr>
                <a:schemeClr val="accent1"/>
              </a:buClr>
              <a:buFont typeface="Wingdings" pitchFamily="2" charset="2"/>
              <a:buNone/>
              <a:defRPr/>
            </a:pPr>
            <a:r>
              <a:rPr lang="en-US" sz="1200" dirty="0">
                <a:solidFill>
                  <a:schemeClr val="tx1"/>
                </a:solidFill>
                <a:latin typeface="Calibri" panose="020F0502020204030204" pitchFamily="34" charset="0"/>
                <a:cs typeface="Calibri" panose="020F0502020204030204" pitchFamily="34" charset="0"/>
              </a:rPr>
              <a:t>	Notations:</a:t>
            </a:r>
          </a:p>
          <a:p>
            <a:pPr marL="285750" lvl="1" indent="-285750" eaLnBrk="1" hangingPunct="1">
              <a:spcBef>
                <a:spcPct val="50000"/>
              </a:spcBef>
              <a:spcAft>
                <a:spcPct val="0"/>
              </a:spcAft>
              <a:buClr>
                <a:schemeClr val="accent1"/>
              </a:buClr>
              <a:defRPr/>
            </a:pPr>
            <a:endParaRPr lang="en-US" sz="12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a) Before using the information given in part b, we know only that 51% of the adults in Boston are males, so the probability of randomly selecting an adult and getting a male is given by P(M) = 0.51.</a:t>
            </a:r>
          </a:p>
          <a:p>
            <a:pPr marL="285750" lvl="1" indent="-285750" eaLnBrk="1" hangingPunct="1">
              <a:spcBef>
                <a:spcPct val="50000"/>
              </a:spcBef>
              <a:spcAft>
                <a:spcPct val="0"/>
              </a:spcAft>
              <a:buClr>
                <a:schemeClr val="accent1"/>
              </a:buClr>
              <a:defRPr/>
            </a:pPr>
            <a:r>
              <a:rPr lang="en-US" sz="1200" dirty="0">
                <a:solidFill>
                  <a:schemeClr val="tx1"/>
                </a:solidFill>
                <a:latin typeface="Calibri" panose="020F0502020204030204" pitchFamily="34" charset="0"/>
                <a:cs typeface="Calibri" panose="020F0502020204030204" pitchFamily="34" charset="0"/>
              </a:rPr>
              <a:t>b) Using additional information provided, we get:</a:t>
            </a:r>
          </a:p>
          <a:p>
            <a:pPr marL="2820987" lvl="8" indent="0">
              <a:spcBef>
                <a:spcPct val="50000"/>
              </a:spcBef>
              <a:spcAft>
                <a:spcPct val="0"/>
              </a:spcAft>
              <a:buFont typeface="Wingdings 2" pitchFamily="18" charset="2"/>
              <a:buNone/>
              <a:defRPr/>
            </a:pPr>
            <a:r>
              <a:rPr lang="en-US" sz="1200" dirty="0">
                <a:solidFill>
                  <a:schemeClr val="tx1"/>
                </a:solidFill>
                <a:latin typeface="Calibri" panose="020F0502020204030204" pitchFamily="34" charset="0"/>
                <a:cs typeface="Calibri" panose="020F0502020204030204" pitchFamily="34" charset="0"/>
              </a:rPr>
              <a:t>		  	Using Bayes Theorem we have:</a:t>
            </a: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285750" lvl="1" indent="-285750" eaLnBrk="1" hangingPunct="1">
              <a:spcBef>
                <a:spcPct val="50000"/>
              </a:spcBef>
              <a:spcAft>
                <a:spcPct val="0"/>
              </a:spcAft>
              <a:buClr>
                <a:schemeClr val="accent1"/>
              </a:buClr>
              <a:defRPr/>
            </a:pPr>
            <a:endParaRPr lang="en-US" sz="1400" dirty="0">
              <a:solidFill>
                <a:schemeClr val="tx1"/>
              </a:solidFill>
              <a:latin typeface="Calibri" panose="020F0502020204030204" pitchFamily="34" charset="0"/>
              <a:cs typeface="Calibri" panose="020F0502020204030204" pitchFamily="34" charset="0"/>
            </a:endParaRPr>
          </a:p>
          <a:p>
            <a:pPr marL="322262" lvl="2" indent="0" eaLnBrk="1" hangingPunct="1">
              <a:spcBef>
                <a:spcPct val="50000"/>
              </a:spcBef>
              <a:spcAft>
                <a:spcPct val="0"/>
              </a:spcAft>
              <a:buFont typeface="Wingdings 2" pitchFamily="18" charset="2"/>
              <a:buNone/>
              <a:defRPr/>
            </a:pPr>
            <a:endParaRPr lang="en-US" sz="1200" dirty="0">
              <a:solidFill>
                <a:schemeClr val="tx1"/>
              </a:solidFill>
              <a:latin typeface="Calibri" panose="020F0502020204030204" pitchFamily="34" charset="0"/>
              <a:cs typeface="Calibri" panose="020F0502020204030204" pitchFamily="34" charset="0"/>
            </a:endParaRPr>
          </a:p>
          <a:p>
            <a:pPr marL="322262" lvl="2" indent="0" eaLnBrk="1" hangingPunct="1">
              <a:spcBef>
                <a:spcPct val="50000"/>
              </a:spcBef>
              <a:spcAft>
                <a:spcPct val="0"/>
              </a:spcAft>
              <a:buFont typeface="Wingdings 2" pitchFamily="18" charset="2"/>
              <a:buNone/>
              <a:defRPr/>
            </a:pPr>
            <a:r>
              <a:rPr lang="en-US" sz="1200" dirty="0">
                <a:solidFill>
                  <a:schemeClr val="tx1"/>
                </a:solidFill>
                <a:latin typeface="Calibri" panose="020F0502020204030204" pitchFamily="34" charset="0"/>
                <a:cs typeface="Calibri" panose="020F0502020204030204" pitchFamily="34" charset="0"/>
              </a:rPr>
              <a:t>Before we knew that the survey subject smoked a cigar, there is a 0.51 probability that the survey subject is male. However, after learning that the subject smoked a cigar, we revised the probability to 0.853. There is a 0.853 probability that the cigar-smoking respondent is a male. This makes sense, because the likelihood of a male increases dramatically with the additional information that the subject smokes cigars (because many more males smoke cigars than females).</a:t>
            </a:r>
          </a:p>
        </p:txBody>
      </p:sp>
      <p:pic>
        <p:nvPicPr>
          <p:cNvPr id="11" name="Picture 10">
            <a:extLst>
              <a:ext uri="{FF2B5EF4-FFF2-40B4-BE49-F238E27FC236}">
                <a16:creationId xmlns:a16="http://schemas.microsoft.com/office/drawing/2014/main" id="{16ACD50E-2DE8-4A7F-A28B-AF989DA6603F}"/>
              </a:ext>
            </a:extLst>
          </p:cNvPr>
          <p:cNvPicPr>
            <a:picLocks noChangeAspect="1"/>
          </p:cNvPicPr>
          <p:nvPr/>
        </p:nvPicPr>
        <p:blipFill rotWithShape="1">
          <a:blip r:embed="rId8"/>
          <a:srcRect l="19143" t="23930" r="40695" b="69039"/>
          <a:stretch/>
        </p:blipFill>
        <p:spPr>
          <a:xfrm>
            <a:off x="2501750" y="1981921"/>
            <a:ext cx="4125420" cy="568661"/>
          </a:xfrm>
          <a:prstGeom prst="rect">
            <a:avLst/>
          </a:prstGeom>
          <a:ln>
            <a:solidFill>
              <a:schemeClr val="tx1"/>
            </a:solid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7FC5A31-365D-4AF5-9B57-AF9E53F5F1F2}"/>
              </a:ext>
            </a:extLst>
          </p:cNvPr>
          <p:cNvPicPr>
            <a:picLocks noChangeAspect="1"/>
          </p:cNvPicPr>
          <p:nvPr/>
        </p:nvPicPr>
        <p:blipFill rotWithShape="1">
          <a:blip r:embed="rId9"/>
          <a:srcRect l="25629" t="48444" r="15380" b="18447"/>
          <a:stretch/>
        </p:blipFill>
        <p:spPr>
          <a:xfrm>
            <a:off x="752133" y="3507891"/>
            <a:ext cx="4416425" cy="1795462"/>
          </a:xfrm>
          <a:prstGeom prst="rect">
            <a:avLst/>
          </a:prstGeom>
          <a:ln>
            <a:solidFill>
              <a:schemeClr val="tx1"/>
            </a:solid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31B3839-6D64-48E5-B6AC-7F55A73FCAC2}"/>
              </a:ext>
            </a:extLst>
          </p:cNvPr>
          <p:cNvPicPr>
            <a:picLocks noChangeAspect="1"/>
          </p:cNvPicPr>
          <p:nvPr/>
        </p:nvPicPr>
        <p:blipFill rotWithShape="1">
          <a:blip r:embed="rId10"/>
          <a:srcRect l="19924" t="39751" r="35695" b="32609"/>
          <a:stretch/>
        </p:blipFill>
        <p:spPr>
          <a:xfrm>
            <a:off x="5779366" y="3751559"/>
            <a:ext cx="3340100" cy="1550987"/>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73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altLang="en-US" dirty="0"/>
              <a:t>Variable Transformation</a:t>
            </a:r>
            <a:endParaRPr lang="en-US" dirty="0"/>
          </a:p>
        </p:txBody>
      </p:sp>
      <p:sp>
        <p:nvSpPr>
          <p:cNvPr id="12" name="Text Box 4">
            <a:extLst>
              <a:ext uri="{FF2B5EF4-FFF2-40B4-BE49-F238E27FC236}">
                <a16:creationId xmlns:a16="http://schemas.microsoft.com/office/drawing/2014/main" id="{FEEF7CED-A8A1-49E2-827E-BA24DCDCC472}"/>
              </a:ext>
            </a:extLst>
          </p:cNvPr>
          <p:cNvSpPr txBox="1">
            <a:spLocks noChangeArrowheads="1"/>
          </p:cNvSpPr>
          <p:nvPr/>
        </p:nvSpPr>
        <p:spPr bwMode="auto">
          <a:xfrm>
            <a:off x="226209" y="771163"/>
            <a:ext cx="11753588" cy="1351588"/>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altLang="en-US" sz="1400" dirty="0">
                <a:latin typeface="Calibri" panose="020F0502020204030204" pitchFamily="34" charset="0"/>
                <a:cs typeface="Calibri" panose="020F0502020204030204" pitchFamily="34" charset="0"/>
              </a:rPr>
              <a:t>A transformation is a rescaling of the data using a function</a:t>
            </a:r>
          </a:p>
          <a:p>
            <a:pPr algn="l">
              <a:lnSpc>
                <a:spcPct val="150000"/>
              </a:lnSpc>
              <a:buClr>
                <a:srgbClr val="3A6008"/>
              </a:buClr>
              <a:buFontTx/>
              <a:buChar char="•"/>
              <a:defRPr/>
            </a:pPr>
            <a:r>
              <a:rPr lang="en-US" altLang="en-US" sz="1400" dirty="0">
                <a:latin typeface="Calibri" panose="020F0502020204030204" pitchFamily="34" charset="0"/>
                <a:cs typeface="Calibri" panose="020F0502020204030204" pitchFamily="34" charset="0"/>
              </a:rPr>
              <a:t>When data are very strongly skewed, we sometimes transform them so they are easier to model</a:t>
            </a:r>
          </a:p>
          <a:p>
            <a:pPr algn="l">
              <a:lnSpc>
                <a:spcPct val="150000"/>
              </a:lnSpc>
              <a:buClr>
                <a:srgbClr val="3A6008"/>
              </a:buClr>
              <a:buFontTx/>
              <a:buChar char="•"/>
              <a:defRPr/>
            </a:pPr>
            <a:r>
              <a:rPr lang="en-US" altLang="en-US" sz="1400" dirty="0">
                <a:latin typeface="Calibri" panose="020F0502020204030204" pitchFamily="34" charset="0"/>
                <a:cs typeface="Calibri" panose="020F0502020204030204" pitchFamily="34" charset="0"/>
              </a:rPr>
              <a:t>Transformations can also be applied to one or both variables in a scatterplot to make the relationship between the variables more linear, and hence easier to model with simple methods</a:t>
            </a:r>
          </a:p>
        </p:txBody>
      </p:sp>
      <p:pic>
        <p:nvPicPr>
          <p:cNvPr id="13" name="Picture 2">
            <a:extLst>
              <a:ext uri="{FF2B5EF4-FFF2-40B4-BE49-F238E27FC236}">
                <a16:creationId xmlns:a16="http://schemas.microsoft.com/office/drawing/2014/main" id="{23945D2D-04F7-4E60-8E21-7EB69251CF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209" y="2388555"/>
            <a:ext cx="4772025" cy="176205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6" name="Picture 3">
            <a:extLst>
              <a:ext uri="{FF2B5EF4-FFF2-40B4-BE49-F238E27FC236}">
                <a16:creationId xmlns:a16="http://schemas.microsoft.com/office/drawing/2014/main" id="{4A5B09CB-9F78-48C3-BD8D-4236487440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209" y="4315892"/>
            <a:ext cx="4772025" cy="1604901"/>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7" name="Picture 4">
            <a:extLst>
              <a:ext uri="{FF2B5EF4-FFF2-40B4-BE49-F238E27FC236}">
                <a16:creationId xmlns:a16="http://schemas.microsoft.com/office/drawing/2014/main" id="{5A493AD2-F4CE-4003-A846-ECDB4CED3E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4059" y="2355546"/>
            <a:ext cx="6325041" cy="2231971"/>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8" name="Text Box 4">
            <a:extLst>
              <a:ext uri="{FF2B5EF4-FFF2-40B4-BE49-F238E27FC236}">
                <a16:creationId xmlns:a16="http://schemas.microsoft.com/office/drawing/2014/main" id="{4BBE89AA-AB7C-4B27-B431-F1B32BAF83D4}"/>
              </a:ext>
            </a:extLst>
          </p:cNvPr>
          <p:cNvSpPr txBox="1">
            <a:spLocks noChangeArrowheads="1"/>
          </p:cNvSpPr>
          <p:nvPr/>
        </p:nvSpPr>
        <p:spPr bwMode="auto">
          <a:xfrm>
            <a:off x="5515860" y="4907122"/>
            <a:ext cx="6223240" cy="95410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dirty="0">
                <a:latin typeface="Calibri" panose="020F0502020204030204" pitchFamily="34" charset="0"/>
                <a:cs typeface="Calibri" panose="020F0502020204030204" pitchFamily="34" charset="0"/>
              </a:rPr>
              <a:t> We generally use 6 types of transformations – log, inverse, cube, cube-root, square, square-root to generate better explanatory power</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Log, square-root &amp; inverse transform positively skewed data into a more symmetric form. </a:t>
            </a:r>
          </a:p>
        </p:txBody>
      </p:sp>
    </p:spTree>
    <p:extLst>
      <p:ext uri="{BB962C8B-B14F-4D97-AF65-F5344CB8AC3E}">
        <p14:creationId xmlns:p14="http://schemas.microsoft.com/office/powerpoint/2010/main" val="103907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altLang="en-US" dirty="0"/>
              <a:t>Exploring Categorical Variables</a:t>
            </a:r>
            <a:endParaRPr lang="en-US" dirty="0"/>
          </a:p>
        </p:txBody>
      </p:sp>
      <p:grpSp>
        <p:nvGrpSpPr>
          <p:cNvPr id="11" name="Group 1">
            <a:extLst>
              <a:ext uri="{FF2B5EF4-FFF2-40B4-BE49-F238E27FC236}">
                <a16:creationId xmlns:a16="http://schemas.microsoft.com/office/drawing/2014/main" id="{2649FC7A-DFE7-471E-BA61-C0EC6FC8FA96}"/>
              </a:ext>
            </a:extLst>
          </p:cNvPr>
          <p:cNvGrpSpPr>
            <a:grpSpLocks/>
          </p:cNvGrpSpPr>
          <p:nvPr/>
        </p:nvGrpSpPr>
        <p:grpSpPr bwMode="auto">
          <a:xfrm>
            <a:off x="369675" y="745348"/>
            <a:ext cx="11452647" cy="5509962"/>
            <a:chOff x="87313" y="1257300"/>
            <a:chExt cx="8951912" cy="5446713"/>
          </a:xfrm>
        </p:grpSpPr>
        <p:pic>
          <p:nvPicPr>
            <p:cNvPr id="14" name="Picture 2">
              <a:extLst>
                <a:ext uri="{FF2B5EF4-FFF2-40B4-BE49-F238E27FC236}">
                  <a16:creationId xmlns:a16="http://schemas.microsoft.com/office/drawing/2014/main" id="{B8687870-3BD9-46DB-95AC-4FC2BACCD5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13" y="1703388"/>
              <a:ext cx="6418262" cy="1824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 name="Picture 3">
              <a:extLst>
                <a:ext uri="{FF2B5EF4-FFF2-40B4-BE49-F238E27FC236}">
                  <a16:creationId xmlns:a16="http://schemas.microsoft.com/office/drawing/2014/main" id="{FB8090D3-597C-4804-84D8-4B80C7CA70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5750" y="1257300"/>
              <a:ext cx="2403475" cy="22701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9" name="Picture 4">
              <a:extLst>
                <a:ext uri="{FF2B5EF4-FFF2-40B4-BE49-F238E27FC236}">
                  <a16:creationId xmlns:a16="http://schemas.microsoft.com/office/drawing/2014/main" id="{BBEBFE48-4A28-4BD7-BDD7-86D095C587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13" y="3592513"/>
              <a:ext cx="4562475" cy="148431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0" name="Picture 5">
              <a:extLst>
                <a:ext uri="{FF2B5EF4-FFF2-40B4-BE49-F238E27FC236}">
                  <a16:creationId xmlns:a16="http://schemas.microsoft.com/office/drawing/2014/main" id="{D8111059-0973-4843-AA92-0D19623DF3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7725" y="3541713"/>
              <a:ext cx="4381500" cy="153511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1" name="Picture 6">
              <a:extLst>
                <a:ext uri="{FF2B5EF4-FFF2-40B4-BE49-F238E27FC236}">
                  <a16:creationId xmlns:a16="http://schemas.microsoft.com/office/drawing/2014/main" id="{260B061B-124C-4BF1-9EAD-F1D19E249EC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313" y="5119688"/>
              <a:ext cx="3894137" cy="1584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2" name="Text Box 4">
              <a:extLst>
                <a:ext uri="{FF2B5EF4-FFF2-40B4-BE49-F238E27FC236}">
                  <a16:creationId xmlns:a16="http://schemas.microsoft.com/office/drawing/2014/main" id="{9202CBA7-9D33-4018-B166-3506B2068A73}"/>
                </a:ext>
              </a:extLst>
            </p:cNvPr>
            <p:cNvSpPr txBox="1">
              <a:spLocks noChangeArrowheads="1"/>
            </p:cNvSpPr>
            <p:nvPr/>
          </p:nvSpPr>
          <p:spPr bwMode="auto">
            <a:xfrm>
              <a:off x="4106863" y="5536915"/>
              <a:ext cx="4932362" cy="846137"/>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buClr>
                  <a:srgbClr val="3A6008"/>
                </a:buClr>
                <a:buFontTx/>
                <a:buChar char="•"/>
                <a:defRPr/>
              </a:pPr>
              <a:r>
                <a:rPr lang="en-US" altLang="en-US" sz="1400" dirty="0">
                  <a:latin typeface="Calibri" panose="020F0502020204030204" pitchFamily="34" charset="0"/>
                  <a:cs typeface="Calibri" panose="020F0502020204030204" pitchFamily="34" charset="0"/>
                </a:rPr>
                <a:t> Useful for visualizing conditional frequency distributions</a:t>
              </a:r>
            </a:p>
            <a:p>
              <a:pPr algn="l">
                <a:buClr>
                  <a:srgbClr val="3A6008"/>
                </a:buClr>
                <a:buFontTx/>
                <a:buChar char="•"/>
                <a:defRPr/>
              </a:pPr>
              <a:r>
                <a:rPr lang="en-US" altLang="en-US" sz="1400" dirty="0">
                  <a:latin typeface="Calibri" panose="020F0502020204030204" pitchFamily="34" charset="0"/>
                  <a:cs typeface="Calibri" panose="020F0502020204030204" pitchFamily="34" charset="0"/>
                </a:rPr>
                <a:t> In order to explore the relationship between the variables, we need to compare relative frequencies</a:t>
              </a:r>
            </a:p>
          </p:txBody>
        </p:sp>
      </p:grpSp>
      <p:sp>
        <p:nvSpPr>
          <p:cNvPr id="23" name="Text Box 4">
            <a:extLst>
              <a:ext uri="{FF2B5EF4-FFF2-40B4-BE49-F238E27FC236}">
                <a16:creationId xmlns:a16="http://schemas.microsoft.com/office/drawing/2014/main" id="{8BFA7DAB-958A-4E53-BDB6-D8D0113BE713}"/>
              </a:ext>
            </a:extLst>
          </p:cNvPr>
          <p:cNvSpPr txBox="1">
            <a:spLocks noChangeArrowheads="1"/>
          </p:cNvSpPr>
          <p:nvPr/>
        </p:nvSpPr>
        <p:spPr bwMode="auto">
          <a:xfrm>
            <a:off x="415546" y="822797"/>
            <a:ext cx="6418262" cy="307975"/>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defRPr/>
            </a:pPr>
            <a:r>
              <a:rPr lang="en-US" altLang="en-US" sz="1400" dirty="0">
                <a:latin typeface="Calibri" panose="020F0502020204030204" pitchFamily="34" charset="0"/>
                <a:cs typeface="Calibri" panose="020F0502020204030204" pitchFamily="34" charset="0"/>
              </a:rPr>
              <a:t>A 2014 poll in the US asked respondents how difficult they think it is to save money</a:t>
            </a:r>
          </a:p>
        </p:txBody>
      </p:sp>
    </p:spTree>
    <p:extLst>
      <p:ext uri="{BB962C8B-B14F-4D97-AF65-F5344CB8AC3E}">
        <p14:creationId xmlns:p14="http://schemas.microsoft.com/office/powerpoint/2010/main" val="280255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Distribution…parameter…statistics !!</a:t>
            </a:r>
          </a:p>
        </p:txBody>
      </p:sp>
      <p:sp>
        <p:nvSpPr>
          <p:cNvPr id="15" name="TextBox 6">
            <a:extLst>
              <a:ext uri="{FF2B5EF4-FFF2-40B4-BE49-F238E27FC236}">
                <a16:creationId xmlns:a16="http://schemas.microsoft.com/office/drawing/2014/main" id="{61D059CF-E251-4785-A159-9DE133A3A435}"/>
              </a:ext>
            </a:extLst>
          </p:cNvPr>
          <p:cNvSpPr txBox="1">
            <a:spLocks noChangeArrowheads="1"/>
          </p:cNvSpPr>
          <p:nvPr/>
        </p:nvSpPr>
        <p:spPr bwMode="auto">
          <a:xfrm>
            <a:off x="202020" y="860212"/>
            <a:ext cx="8039155" cy="2123658"/>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sz="1200" dirty="0">
                <a:latin typeface="Calibri" panose="020F0502020204030204" pitchFamily="34" charset="0"/>
                <a:cs typeface="Calibri" panose="020F0502020204030204" pitchFamily="34" charset="0"/>
              </a:rPr>
              <a:t>A </a:t>
            </a:r>
            <a:r>
              <a:rPr lang="en-US" sz="1200" b="1" dirty="0">
                <a:latin typeface="Calibri" panose="020F0502020204030204" pitchFamily="34" charset="0"/>
                <a:cs typeface="Calibri" panose="020F0502020204030204" pitchFamily="34" charset="0"/>
              </a:rPr>
              <a:t>Probability Distribution </a:t>
            </a:r>
            <a:r>
              <a:rPr lang="en-US" sz="1200" dirty="0">
                <a:latin typeface="Calibri" panose="020F0502020204030204" pitchFamily="34" charset="0"/>
                <a:cs typeface="Calibri" panose="020F0502020204030204" pitchFamily="34" charset="0"/>
              </a:rPr>
              <a:t>assigns a probability to each measurable subset of the possible outcomes of a random experiment, survey, or procedure of statistical inference. </a:t>
            </a:r>
          </a:p>
          <a:p>
            <a:pPr algn="l" eaLnBrk="1" hangingPunct="1">
              <a:defRPr/>
            </a:pPr>
            <a:r>
              <a:rPr lang="en-US" sz="1200" dirty="0">
                <a:latin typeface="Calibri" panose="020F0502020204030204" pitchFamily="34" charset="0"/>
                <a:cs typeface="Calibri" panose="020F0502020204030204" pitchFamily="34" charset="0"/>
              </a:rPr>
              <a:t>In probability theory, a </a:t>
            </a:r>
            <a:r>
              <a:rPr lang="en-US" sz="1200" b="1" dirty="0">
                <a:latin typeface="Calibri" panose="020F0502020204030204" pitchFamily="34" charset="0"/>
                <a:cs typeface="Calibri" panose="020F0502020204030204" pitchFamily="34" charset="0"/>
              </a:rPr>
              <a:t>Probability Density Function</a:t>
            </a:r>
            <a:r>
              <a:rPr lang="en-US" sz="1200" dirty="0">
                <a:latin typeface="Calibri" panose="020F0502020204030204" pitchFamily="34" charset="0"/>
                <a:cs typeface="Calibri" panose="020F0502020204030204" pitchFamily="34" charset="0"/>
              </a:rPr>
              <a:t> (PDF), or density of a continuous random variable, is a function that describes the relative likelihood for this random variable to take on a given value. The probability of the random variable falling within a particular range of values is given by the integral of this variable’s density over that range. The probability density function is nonnegative everywhere, and its integral over the entire space is equal to one.</a:t>
            </a:r>
          </a:p>
          <a:p>
            <a:pPr algn="l" eaLnBrk="1" hangingPunct="1">
              <a:spcBef>
                <a:spcPts val="0"/>
              </a:spcBef>
              <a:defRPr/>
            </a:pPr>
            <a:endParaRPr lang="en-US" sz="1200" dirty="0">
              <a:latin typeface="Calibri" panose="020F0502020204030204" pitchFamily="34" charset="0"/>
              <a:cs typeface="Calibri" panose="020F0502020204030204" pitchFamily="34" charset="0"/>
            </a:endParaRPr>
          </a:p>
          <a:p>
            <a:pPr algn="l" eaLnBrk="1" hangingPunct="1">
              <a:spcBef>
                <a:spcPts val="0"/>
              </a:spcBef>
              <a:defRPr/>
            </a:pPr>
            <a:r>
              <a:rPr lang="en-US" sz="1200" b="1" dirty="0">
                <a:latin typeface="Calibri" panose="020F0502020204030204" pitchFamily="34" charset="0"/>
                <a:cs typeface="Calibri" panose="020F0502020204030204" pitchFamily="34" charset="0"/>
              </a:rPr>
              <a:t>Continuous distributions </a:t>
            </a:r>
            <a:r>
              <a:rPr lang="en-US" sz="1200" dirty="0">
                <a:latin typeface="Calibri" panose="020F0502020204030204" pitchFamily="34" charset="0"/>
                <a:cs typeface="Calibri" panose="020F0502020204030204" pitchFamily="34" charset="0"/>
              </a:rPr>
              <a:t>describe an infinite number of possible data values.</a:t>
            </a:r>
          </a:p>
          <a:p>
            <a:pPr algn="l" eaLnBrk="1" hangingPunct="1">
              <a:spcBef>
                <a:spcPts val="0"/>
              </a:spcBef>
              <a:defRPr/>
            </a:pPr>
            <a:r>
              <a:rPr lang="en-US" sz="1200" dirty="0">
                <a:latin typeface="Calibri" panose="020F0502020204030204" pitchFamily="34" charset="0"/>
                <a:cs typeface="Calibri" panose="020F0502020204030204" pitchFamily="34" charset="0"/>
              </a:rPr>
              <a:t>Example: Normal Distribution, Chi-Square Distribution, Student’s T Distribution</a:t>
            </a:r>
          </a:p>
          <a:p>
            <a:pPr algn="l" eaLnBrk="1" hangingPunct="1">
              <a:spcBef>
                <a:spcPts val="0"/>
              </a:spcBef>
              <a:defRPr/>
            </a:pPr>
            <a:r>
              <a:rPr lang="en-US" sz="1200" b="1" dirty="0">
                <a:latin typeface="Calibri" panose="020F0502020204030204" pitchFamily="34" charset="0"/>
                <a:cs typeface="Calibri" panose="020F0502020204030204" pitchFamily="34" charset="0"/>
              </a:rPr>
              <a:t>Discrete distributions </a:t>
            </a:r>
            <a:r>
              <a:rPr lang="en-US" sz="1200" dirty="0">
                <a:latin typeface="Calibri" panose="020F0502020204030204" pitchFamily="34" charset="0"/>
                <a:cs typeface="Calibri" panose="020F0502020204030204" pitchFamily="34" charset="0"/>
              </a:rPr>
              <a:t>describe a finite number of possible values.</a:t>
            </a:r>
          </a:p>
          <a:p>
            <a:pPr algn="l" eaLnBrk="1" hangingPunct="1">
              <a:spcBef>
                <a:spcPts val="0"/>
              </a:spcBef>
              <a:defRPr/>
            </a:pPr>
            <a:r>
              <a:rPr lang="en-US" sz="1200" dirty="0">
                <a:latin typeface="Calibri" panose="020F0502020204030204" pitchFamily="34" charset="0"/>
                <a:cs typeface="Calibri" panose="020F0502020204030204" pitchFamily="34" charset="0"/>
              </a:rPr>
              <a:t>Example: Binomial Distribution, Poisson Distribution</a:t>
            </a:r>
          </a:p>
        </p:txBody>
      </p:sp>
      <p:pic>
        <p:nvPicPr>
          <p:cNvPr id="19" name="Picture 6">
            <a:extLst>
              <a:ext uri="{FF2B5EF4-FFF2-40B4-BE49-F238E27FC236}">
                <a16:creationId xmlns:a16="http://schemas.microsoft.com/office/drawing/2014/main" id="{AD629715-0184-4537-8B29-3ADBD0DD88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020" y="3235324"/>
            <a:ext cx="7284450" cy="2869571"/>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17961" dir="2700000" algn="ctr" rotWithShape="0">
                    <a:srgbClr val="858585"/>
                  </a:outerShdw>
                </a:effectLst>
              </a14:hiddenEffects>
            </a:ext>
          </a:extLst>
        </p:spPr>
      </p:pic>
      <p:sp>
        <p:nvSpPr>
          <p:cNvPr id="20" name="TextBox 6">
            <a:extLst>
              <a:ext uri="{FF2B5EF4-FFF2-40B4-BE49-F238E27FC236}">
                <a16:creationId xmlns:a16="http://schemas.microsoft.com/office/drawing/2014/main" id="{A3FBC008-41F3-44DD-A1D9-625F545FBAD4}"/>
              </a:ext>
            </a:extLst>
          </p:cNvPr>
          <p:cNvSpPr txBox="1">
            <a:spLocks noChangeArrowheads="1"/>
          </p:cNvSpPr>
          <p:nvPr/>
        </p:nvSpPr>
        <p:spPr bwMode="auto">
          <a:xfrm>
            <a:off x="7761662" y="4904566"/>
            <a:ext cx="4294825" cy="1200329"/>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171450" indent="-171450" algn="l">
              <a:buFont typeface="Arial" panose="020B0604020202020204" pitchFamily="34" charset="0"/>
              <a:buChar char="•"/>
              <a:defRPr/>
            </a:pPr>
            <a:r>
              <a:rPr lang="en-US" sz="1200" b="1" dirty="0">
                <a:latin typeface="Calibri" panose="020F0502020204030204" pitchFamily="34" charset="0"/>
                <a:cs typeface="Calibri" panose="020F0502020204030204" pitchFamily="34" charset="0"/>
              </a:rPr>
              <a:t>Parameters </a:t>
            </a:r>
            <a:r>
              <a:rPr lang="en-US" sz="1200" dirty="0">
                <a:latin typeface="Calibri" panose="020F0502020204030204" pitchFamily="34" charset="0"/>
                <a:cs typeface="Calibri" panose="020F0502020204030204" pitchFamily="34" charset="0"/>
              </a:rPr>
              <a:t>are numbers that summarize data for an entire population. </a:t>
            </a:r>
          </a:p>
          <a:p>
            <a:pPr marL="171450" indent="-171450" algn="l">
              <a:buFont typeface="Arial" panose="020B0604020202020204" pitchFamily="34" charset="0"/>
              <a:buChar char="•"/>
              <a:defRPr/>
            </a:pPr>
            <a:r>
              <a:rPr lang="en-US" sz="1200" b="1" dirty="0">
                <a:latin typeface="Calibri" panose="020F0502020204030204" pitchFamily="34" charset="0"/>
                <a:cs typeface="Calibri" panose="020F0502020204030204" pitchFamily="34" charset="0"/>
              </a:rPr>
              <a:t>Statistics</a:t>
            </a:r>
            <a:r>
              <a:rPr lang="en-US" sz="1200" dirty="0">
                <a:latin typeface="Calibri" panose="020F0502020204030204" pitchFamily="34" charset="0"/>
                <a:cs typeface="Calibri" panose="020F0502020204030204" pitchFamily="34" charset="0"/>
              </a:rPr>
              <a:t> are numbers that summarize data from a sample, i.e. some subset of the entire population. </a:t>
            </a:r>
          </a:p>
          <a:p>
            <a:pPr algn="l">
              <a:defRPr/>
            </a:pPr>
            <a:r>
              <a:rPr lang="en-US" sz="1200" dirty="0">
                <a:latin typeface="Calibri" panose="020F0502020204030204" pitchFamily="34" charset="0"/>
                <a:cs typeface="Calibri" panose="020F0502020204030204" pitchFamily="34" charset="0"/>
              </a:rPr>
              <a:t>Parameters are usually unknown and estimated using statistics from sample.</a:t>
            </a:r>
          </a:p>
        </p:txBody>
      </p:sp>
      <p:pic>
        <p:nvPicPr>
          <p:cNvPr id="21" name="Picture 20">
            <a:extLst>
              <a:ext uri="{FF2B5EF4-FFF2-40B4-BE49-F238E27FC236}">
                <a16:creationId xmlns:a16="http://schemas.microsoft.com/office/drawing/2014/main" id="{25B8A0B2-1D49-4DE0-B79E-296BB83004BC}"/>
              </a:ext>
            </a:extLst>
          </p:cNvPr>
          <p:cNvPicPr>
            <a:picLocks noChangeAspect="1"/>
          </p:cNvPicPr>
          <p:nvPr/>
        </p:nvPicPr>
        <p:blipFill rotWithShape="1">
          <a:blip r:embed="rId8"/>
          <a:srcRect l="14532" t="22073" r="42337" b="19033"/>
          <a:stretch/>
        </p:blipFill>
        <p:spPr>
          <a:xfrm>
            <a:off x="8518424" y="1233933"/>
            <a:ext cx="2781300" cy="3038475"/>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662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Welcome to Stats Refresher Session…</a:t>
            </a:r>
          </a:p>
        </p:txBody>
      </p:sp>
      <p:grpSp>
        <p:nvGrpSpPr>
          <p:cNvPr id="7" name="Group 2">
            <a:extLst>
              <a:ext uri="{FF2B5EF4-FFF2-40B4-BE49-F238E27FC236}">
                <a16:creationId xmlns:a16="http://schemas.microsoft.com/office/drawing/2014/main" id="{2CBF05A1-EA5A-498F-B326-CADF9E3C1158}"/>
              </a:ext>
            </a:extLst>
          </p:cNvPr>
          <p:cNvGrpSpPr>
            <a:grpSpLocks/>
          </p:cNvGrpSpPr>
          <p:nvPr/>
        </p:nvGrpSpPr>
        <p:grpSpPr bwMode="auto">
          <a:xfrm>
            <a:off x="677702" y="900797"/>
            <a:ext cx="11187112" cy="5624045"/>
            <a:chOff x="91435" y="1216249"/>
            <a:chExt cx="9076507" cy="5198089"/>
          </a:xfrm>
        </p:grpSpPr>
        <p:grpSp>
          <p:nvGrpSpPr>
            <p:cNvPr id="9" name="Group 12">
              <a:extLst>
                <a:ext uri="{FF2B5EF4-FFF2-40B4-BE49-F238E27FC236}">
                  <a16:creationId xmlns:a16="http://schemas.microsoft.com/office/drawing/2014/main" id="{8396F0D7-7832-4471-BB6D-3A1E819BF602}"/>
                </a:ext>
              </a:extLst>
            </p:cNvPr>
            <p:cNvGrpSpPr>
              <a:grpSpLocks/>
            </p:cNvGrpSpPr>
            <p:nvPr/>
          </p:nvGrpSpPr>
          <p:grpSpPr bwMode="auto">
            <a:xfrm>
              <a:off x="113134" y="1216249"/>
              <a:ext cx="4813753" cy="991373"/>
              <a:chOff x="3175" y="2344497"/>
              <a:chExt cx="9140825" cy="1394066"/>
            </a:xfrm>
          </p:grpSpPr>
          <p:pic>
            <p:nvPicPr>
              <p:cNvPr id="35" name="Picture 5">
                <a:extLst>
                  <a:ext uri="{FF2B5EF4-FFF2-40B4-BE49-F238E27FC236}">
                    <a16:creationId xmlns:a16="http://schemas.microsoft.com/office/drawing/2014/main" id="{97D96F72-0D93-4960-9EE8-988CAC287830}"/>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6" name="Rectangle 35">
                <a:extLst>
                  <a:ext uri="{FF2B5EF4-FFF2-40B4-BE49-F238E27FC236}">
                    <a16:creationId xmlns:a16="http://schemas.microsoft.com/office/drawing/2014/main" id="{1E83DD68-B703-4D6D-A8E7-6F30A14B6828}"/>
                  </a:ext>
                </a:extLst>
              </p:cNvPr>
              <p:cNvSpPr/>
              <p:nvPr/>
            </p:nvSpPr>
            <p:spPr>
              <a:xfrm>
                <a:off x="4178" y="2641343"/>
                <a:ext cx="8965884" cy="435224"/>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0" name="TextBox 1">
              <a:extLst>
                <a:ext uri="{FF2B5EF4-FFF2-40B4-BE49-F238E27FC236}">
                  <a16:creationId xmlns:a16="http://schemas.microsoft.com/office/drawing/2014/main" id="{E4B91F3D-FA9A-4216-A1FD-68CDCCD74E94}"/>
                </a:ext>
              </a:extLst>
            </p:cNvPr>
            <p:cNvSpPr txBox="1">
              <a:spLocks noChangeArrowheads="1"/>
            </p:cNvSpPr>
            <p:nvPr/>
          </p:nvSpPr>
          <p:spPr bwMode="auto">
            <a:xfrm>
              <a:off x="91435" y="1367445"/>
              <a:ext cx="457200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“There are three types of lies -- lies, damn lies, and statistics.”</a:t>
              </a:r>
            </a:p>
          </p:txBody>
        </p:sp>
        <p:grpSp>
          <p:nvGrpSpPr>
            <p:cNvPr id="11" name="Group 12">
              <a:extLst>
                <a:ext uri="{FF2B5EF4-FFF2-40B4-BE49-F238E27FC236}">
                  <a16:creationId xmlns:a16="http://schemas.microsoft.com/office/drawing/2014/main" id="{97919DBB-FCFE-4215-BA3E-B084200F0857}"/>
                </a:ext>
              </a:extLst>
            </p:cNvPr>
            <p:cNvGrpSpPr>
              <a:grpSpLocks/>
            </p:cNvGrpSpPr>
            <p:nvPr/>
          </p:nvGrpSpPr>
          <p:grpSpPr bwMode="auto">
            <a:xfrm>
              <a:off x="1920241" y="2365312"/>
              <a:ext cx="6939638" cy="989120"/>
              <a:chOff x="3175" y="2344497"/>
              <a:chExt cx="9140825" cy="1394066"/>
            </a:xfrm>
          </p:grpSpPr>
          <p:pic>
            <p:nvPicPr>
              <p:cNvPr id="33" name="Picture 9">
                <a:extLst>
                  <a:ext uri="{FF2B5EF4-FFF2-40B4-BE49-F238E27FC236}">
                    <a16:creationId xmlns:a16="http://schemas.microsoft.com/office/drawing/2014/main" id="{E1C2234E-C6D9-4D45-AEFC-B2AB459DDB17}"/>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4" name="Rectangle 33">
                <a:extLst>
                  <a:ext uri="{FF2B5EF4-FFF2-40B4-BE49-F238E27FC236}">
                    <a16:creationId xmlns:a16="http://schemas.microsoft.com/office/drawing/2014/main" id="{207DBDB2-32F8-4DB8-84E5-3219B27B177D}"/>
                  </a:ext>
                </a:extLst>
              </p:cNvPr>
              <p:cNvSpPr/>
              <p:nvPr/>
            </p:nvSpPr>
            <p:spPr>
              <a:xfrm>
                <a:off x="3371" y="2639883"/>
                <a:ext cx="8967139" cy="438453"/>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2" name="TextBox 11">
              <a:extLst>
                <a:ext uri="{FF2B5EF4-FFF2-40B4-BE49-F238E27FC236}">
                  <a16:creationId xmlns:a16="http://schemas.microsoft.com/office/drawing/2014/main" id="{D23A7523-9582-4CAB-A091-7856262A9128}"/>
                </a:ext>
              </a:extLst>
            </p:cNvPr>
            <p:cNvSpPr txBox="1">
              <a:spLocks noChangeArrowheads="1"/>
            </p:cNvSpPr>
            <p:nvPr/>
          </p:nvSpPr>
          <p:spPr bwMode="auto">
            <a:xfrm>
              <a:off x="2200317" y="2565231"/>
              <a:ext cx="6612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“All Statistical models are wrong…. Some models are useful”</a:t>
              </a:r>
            </a:p>
          </p:txBody>
        </p:sp>
        <p:grpSp>
          <p:nvGrpSpPr>
            <p:cNvPr id="13" name="Group 12">
              <a:extLst>
                <a:ext uri="{FF2B5EF4-FFF2-40B4-BE49-F238E27FC236}">
                  <a16:creationId xmlns:a16="http://schemas.microsoft.com/office/drawing/2014/main" id="{2A120A50-5190-4623-B38A-516558BD68D3}"/>
                </a:ext>
              </a:extLst>
            </p:cNvPr>
            <p:cNvGrpSpPr>
              <a:grpSpLocks/>
            </p:cNvGrpSpPr>
            <p:nvPr/>
          </p:nvGrpSpPr>
          <p:grpSpPr bwMode="auto">
            <a:xfrm>
              <a:off x="5525533" y="1366335"/>
              <a:ext cx="3365881" cy="991373"/>
              <a:chOff x="3175" y="2344497"/>
              <a:chExt cx="9140825" cy="1394066"/>
            </a:xfrm>
          </p:grpSpPr>
          <p:pic>
            <p:nvPicPr>
              <p:cNvPr id="31" name="Picture 17">
                <a:extLst>
                  <a:ext uri="{FF2B5EF4-FFF2-40B4-BE49-F238E27FC236}">
                    <a16:creationId xmlns:a16="http://schemas.microsoft.com/office/drawing/2014/main" id="{FC1901CE-C5AC-44A3-81C9-5912C5431765}"/>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2" name="Rectangle 31">
                <a:extLst>
                  <a:ext uri="{FF2B5EF4-FFF2-40B4-BE49-F238E27FC236}">
                    <a16:creationId xmlns:a16="http://schemas.microsoft.com/office/drawing/2014/main" id="{C87AFA33-8D6C-4675-BB8A-CF185E9418F9}"/>
                  </a:ext>
                </a:extLst>
              </p:cNvPr>
              <p:cNvSpPr/>
              <p:nvPr/>
            </p:nvSpPr>
            <p:spPr>
              <a:xfrm>
                <a:off x="4193" y="2640093"/>
                <a:ext cx="8968101" cy="43745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grpSp>
          <p:nvGrpSpPr>
            <p:cNvPr id="14" name="Group 12">
              <a:extLst>
                <a:ext uri="{FF2B5EF4-FFF2-40B4-BE49-F238E27FC236}">
                  <a16:creationId xmlns:a16="http://schemas.microsoft.com/office/drawing/2014/main" id="{3B68DC95-E82D-4BB3-867A-C5C01D9EA58A}"/>
                </a:ext>
              </a:extLst>
            </p:cNvPr>
            <p:cNvGrpSpPr>
              <a:grpSpLocks/>
            </p:cNvGrpSpPr>
            <p:nvPr/>
          </p:nvGrpSpPr>
          <p:grpSpPr bwMode="auto">
            <a:xfrm>
              <a:off x="250853" y="3354431"/>
              <a:ext cx="4759311" cy="991373"/>
              <a:chOff x="3175" y="2344497"/>
              <a:chExt cx="9140825" cy="1394066"/>
            </a:xfrm>
          </p:grpSpPr>
          <p:pic>
            <p:nvPicPr>
              <p:cNvPr id="29" name="Picture 25">
                <a:extLst>
                  <a:ext uri="{FF2B5EF4-FFF2-40B4-BE49-F238E27FC236}">
                    <a16:creationId xmlns:a16="http://schemas.microsoft.com/office/drawing/2014/main" id="{EF20C301-7B54-4158-8B08-D4D025770322}"/>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0" name="Rectangle 29">
                <a:extLst>
                  <a:ext uri="{FF2B5EF4-FFF2-40B4-BE49-F238E27FC236}">
                    <a16:creationId xmlns:a16="http://schemas.microsoft.com/office/drawing/2014/main" id="{E5DF4471-86A8-44FB-B88E-8BC15624A01E}"/>
                  </a:ext>
                </a:extLst>
              </p:cNvPr>
              <p:cNvSpPr/>
              <p:nvPr/>
            </p:nvSpPr>
            <p:spPr>
              <a:xfrm>
                <a:off x="1919" y="2641032"/>
                <a:ext cx="8967820" cy="435225"/>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5" name="TextBox 27">
              <a:extLst>
                <a:ext uri="{FF2B5EF4-FFF2-40B4-BE49-F238E27FC236}">
                  <a16:creationId xmlns:a16="http://schemas.microsoft.com/office/drawing/2014/main" id="{AEB2BB3D-795C-40CE-B372-D7B4D140D148}"/>
                </a:ext>
              </a:extLst>
            </p:cNvPr>
            <p:cNvSpPr txBox="1">
              <a:spLocks noChangeArrowheads="1"/>
            </p:cNvSpPr>
            <p:nvPr/>
          </p:nvSpPr>
          <p:spPr bwMode="auto">
            <a:xfrm>
              <a:off x="272935" y="3525687"/>
              <a:ext cx="46242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“99 percent of all statistics only tell 49 percent of the story”</a:t>
              </a:r>
            </a:p>
          </p:txBody>
        </p:sp>
        <p:sp>
          <p:nvSpPr>
            <p:cNvPr id="16" name="TextBox 28">
              <a:extLst>
                <a:ext uri="{FF2B5EF4-FFF2-40B4-BE49-F238E27FC236}">
                  <a16:creationId xmlns:a16="http://schemas.microsoft.com/office/drawing/2014/main" id="{5CDB0DF8-CA53-4369-A5BC-4F338E357DAD}"/>
                </a:ext>
              </a:extLst>
            </p:cNvPr>
            <p:cNvSpPr txBox="1">
              <a:spLocks noChangeArrowheads="1"/>
            </p:cNvSpPr>
            <p:nvPr/>
          </p:nvSpPr>
          <p:spPr bwMode="auto">
            <a:xfrm>
              <a:off x="5367799" y="1538856"/>
              <a:ext cx="380014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“Facts speak louder than statistics”</a:t>
              </a:r>
            </a:p>
          </p:txBody>
        </p:sp>
        <p:grpSp>
          <p:nvGrpSpPr>
            <p:cNvPr id="17" name="Group 12">
              <a:extLst>
                <a:ext uri="{FF2B5EF4-FFF2-40B4-BE49-F238E27FC236}">
                  <a16:creationId xmlns:a16="http://schemas.microsoft.com/office/drawing/2014/main" id="{D284EE6F-DF5D-4D00-9193-40B54271AD09}"/>
                </a:ext>
              </a:extLst>
            </p:cNvPr>
            <p:cNvGrpSpPr>
              <a:grpSpLocks/>
            </p:cNvGrpSpPr>
            <p:nvPr/>
          </p:nvGrpSpPr>
          <p:grpSpPr bwMode="auto">
            <a:xfrm>
              <a:off x="227972" y="4352231"/>
              <a:ext cx="6551578" cy="991373"/>
              <a:chOff x="2631" y="2344497"/>
              <a:chExt cx="9501198" cy="1394066"/>
            </a:xfrm>
          </p:grpSpPr>
          <p:pic>
            <p:nvPicPr>
              <p:cNvPr id="27" name="Picture 30">
                <a:extLst>
                  <a:ext uri="{FF2B5EF4-FFF2-40B4-BE49-F238E27FC236}">
                    <a16:creationId xmlns:a16="http://schemas.microsoft.com/office/drawing/2014/main" id="{8597E317-9FBF-4D06-ACA5-05AAA021D235}"/>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408579"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8" name="Rectangle 27">
                <a:extLst>
                  <a:ext uri="{FF2B5EF4-FFF2-40B4-BE49-F238E27FC236}">
                    <a16:creationId xmlns:a16="http://schemas.microsoft.com/office/drawing/2014/main" id="{6191F859-02B9-4A1F-B16F-C1BEBEA564B5}"/>
                  </a:ext>
                </a:extLst>
              </p:cNvPr>
              <p:cNvSpPr/>
              <p:nvPr/>
            </p:nvSpPr>
            <p:spPr>
              <a:xfrm>
                <a:off x="2631" y="2639574"/>
                <a:ext cx="8965591" cy="43745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8" name="TextBox 32">
              <a:extLst>
                <a:ext uri="{FF2B5EF4-FFF2-40B4-BE49-F238E27FC236}">
                  <a16:creationId xmlns:a16="http://schemas.microsoft.com/office/drawing/2014/main" id="{764CF3FA-D172-44D5-B2D2-DB56BAFA029E}"/>
                </a:ext>
              </a:extLst>
            </p:cNvPr>
            <p:cNvSpPr txBox="1">
              <a:spLocks noChangeArrowheads="1"/>
            </p:cNvSpPr>
            <p:nvPr/>
          </p:nvSpPr>
          <p:spPr bwMode="auto">
            <a:xfrm>
              <a:off x="251606" y="4686621"/>
              <a:ext cx="67075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“Facts are stubborn, but statistics are more pliable..”</a:t>
              </a:r>
            </a:p>
          </p:txBody>
        </p:sp>
        <p:grpSp>
          <p:nvGrpSpPr>
            <p:cNvPr id="19" name="Group 12">
              <a:extLst>
                <a:ext uri="{FF2B5EF4-FFF2-40B4-BE49-F238E27FC236}">
                  <a16:creationId xmlns:a16="http://schemas.microsoft.com/office/drawing/2014/main" id="{D355094F-7FE3-471E-B91A-5324F2C2A131}"/>
                </a:ext>
              </a:extLst>
            </p:cNvPr>
            <p:cNvGrpSpPr>
              <a:grpSpLocks/>
            </p:cNvGrpSpPr>
            <p:nvPr/>
          </p:nvGrpSpPr>
          <p:grpSpPr bwMode="auto">
            <a:xfrm>
              <a:off x="815899" y="5422965"/>
              <a:ext cx="8142985" cy="991373"/>
              <a:chOff x="3175" y="2344497"/>
              <a:chExt cx="9140825" cy="1394066"/>
            </a:xfrm>
          </p:grpSpPr>
          <p:pic>
            <p:nvPicPr>
              <p:cNvPr id="25" name="Picture 34">
                <a:extLst>
                  <a:ext uri="{FF2B5EF4-FFF2-40B4-BE49-F238E27FC236}">
                    <a16:creationId xmlns:a16="http://schemas.microsoft.com/office/drawing/2014/main" id="{0B9D631B-840A-468D-9476-F426912B3A1F}"/>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6" name="Rectangle 25">
                <a:extLst>
                  <a:ext uri="{FF2B5EF4-FFF2-40B4-BE49-F238E27FC236}">
                    <a16:creationId xmlns:a16="http://schemas.microsoft.com/office/drawing/2014/main" id="{DECC843C-B436-49AC-8FC6-D05C2683024F}"/>
                  </a:ext>
                </a:extLst>
              </p:cNvPr>
              <p:cNvSpPr/>
              <p:nvPr/>
            </p:nvSpPr>
            <p:spPr>
              <a:xfrm>
                <a:off x="2610" y="2640459"/>
                <a:ext cx="8966163" cy="435224"/>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20" name="TextBox 36">
              <a:extLst>
                <a:ext uri="{FF2B5EF4-FFF2-40B4-BE49-F238E27FC236}">
                  <a16:creationId xmlns:a16="http://schemas.microsoft.com/office/drawing/2014/main" id="{105B002F-05B9-4980-BB7C-151D4CFF5860}"/>
                </a:ext>
              </a:extLst>
            </p:cNvPr>
            <p:cNvSpPr txBox="1">
              <a:spLocks noChangeArrowheads="1"/>
            </p:cNvSpPr>
            <p:nvPr/>
          </p:nvSpPr>
          <p:spPr bwMode="auto">
            <a:xfrm>
              <a:off x="837981" y="5594221"/>
              <a:ext cx="79119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“Statistics are used much like a drunk uses a lamppost: for support, not illumination”</a:t>
              </a:r>
            </a:p>
          </p:txBody>
        </p:sp>
        <p:grpSp>
          <p:nvGrpSpPr>
            <p:cNvPr id="21" name="Group 12">
              <a:extLst>
                <a:ext uri="{FF2B5EF4-FFF2-40B4-BE49-F238E27FC236}">
                  <a16:creationId xmlns:a16="http://schemas.microsoft.com/office/drawing/2014/main" id="{FF09A751-DB4A-4DEF-A3F6-928CEC726C16}"/>
                </a:ext>
              </a:extLst>
            </p:cNvPr>
            <p:cNvGrpSpPr>
              <a:grpSpLocks/>
            </p:cNvGrpSpPr>
            <p:nvPr/>
          </p:nvGrpSpPr>
          <p:grpSpPr bwMode="auto">
            <a:xfrm>
              <a:off x="5052457" y="3525687"/>
              <a:ext cx="3958679" cy="991373"/>
              <a:chOff x="3175" y="2344497"/>
              <a:chExt cx="9140825" cy="1394066"/>
            </a:xfrm>
          </p:grpSpPr>
          <p:pic>
            <p:nvPicPr>
              <p:cNvPr id="23" name="Picture 38">
                <a:extLst>
                  <a:ext uri="{FF2B5EF4-FFF2-40B4-BE49-F238E27FC236}">
                    <a16:creationId xmlns:a16="http://schemas.microsoft.com/office/drawing/2014/main" id="{9572A662-C234-4FA5-AD80-8EB72EBC0179}"/>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4" name="Rectangle 23">
                <a:extLst>
                  <a:ext uri="{FF2B5EF4-FFF2-40B4-BE49-F238E27FC236}">
                    <a16:creationId xmlns:a16="http://schemas.microsoft.com/office/drawing/2014/main" id="{C8F01A32-9D5A-469C-8663-D2414AB1EE5E}"/>
                  </a:ext>
                </a:extLst>
              </p:cNvPr>
              <p:cNvSpPr/>
              <p:nvPr/>
            </p:nvSpPr>
            <p:spPr>
              <a:xfrm>
                <a:off x="3951" y="2641260"/>
                <a:ext cx="8963227" cy="435225"/>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22" name="TextBox 40">
              <a:extLst>
                <a:ext uri="{FF2B5EF4-FFF2-40B4-BE49-F238E27FC236}">
                  <a16:creationId xmlns:a16="http://schemas.microsoft.com/office/drawing/2014/main" id="{5C4D98DE-ECBE-497B-8E69-2428D04EA69B}"/>
                </a:ext>
              </a:extLst>
            </p:cNvPr>
            <p:cNvSpPr txBox="1">
              <a:spLocks noChangeArrowheads="1"/>
            </p:cNvSpPr>
            <p:nvPr/>
          </p:nvSpPr>
          <p:spPr bwMode="auto">
            <a:xfrm>
              <a:off x="5165186" y="3683880"/>
              <a:ext cx="39179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1800">
                  <a:latin typeface="Kristen ITC" pitchFamily="66" charset="0"/>
                  <a:cs typeface="Calibri" pitchFamily="34" charset="0"/>
                </a:rPr>
                <a:t>“I can prove anything by statistics except the truth..”</a:t>
              </a:r>
            </a:p>
          </p:txBody>
        </p:sp>
      </p:grpSp>
    </p:spTree>
    <p:extLst>
      <p:ext uri="{BB962C8B-B14F-4D97-AF65-F5344CB8AC3E}">
        <p14:creationId xmlns:p14="http://schemas.microsoft.com/office/powerpoint/2010/main" val="132486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Discrete Probability Distribution: Probability Mass Function</a:t>
            </a:r>
          </a:p>
        </p:txBody>
      </p:sp>
      <p:pic>
        <p:nvPicPr>
          <p:cNvPr id="2" name="Picture 1">
            <a:extLst>
              <a:ext uri="{FF2B5EF4-FFF2-40B4-BE49-F238E27FC236}">
                <a16:creationId xmlns:a16="http://schemas.microsoft.com/office/drawing/2014/main" id="{5B4653E8-72FB-4589-B50C-2EE58A0D23D8}"/>
              </a:ext>
            </a:extLst>
          </p:cNvPr>
          <p:cNvPicPr>
            <a:picLocks noChangeAspect="1"/>
          </p:cNvPicPr>
          <p:nvPr/>
        </p:nvPicPr>
        <p:blipFill>
          <a:blip r:embed="rId7"/>
          <a:stretch>
            <a:fillRect/>
          </a:stretch>
        </p:blipFill>
        <p:spPr>
          <a:xfrm>
            <a:off x="502443" y="1149004"/>
            <a:ext cx="5457013" cy="4559991"/>
          </a:xfrm>
          <a:prstGeom prst="rect">
            <a:avLst/>
          </a:prstGeom>
        </p:spPr>
      </p:pic>
      <p:sp>
        <p:nvSpPr>
          <p:cNvPr id="3" name="Isosceles Triangle 2">
            <a:extLst>
              <a:ext uri="{FF2B5EF4-FFF2-40B4-BE49-F238E27FC236}">
                <a16:creationId xmlns:a16="http://schemas.microsoft.com/office/drawing/2014/main" id="{905C1897-7BAE-4AA7-A0C9-EFBD1C234C26}"/>
              </a:ext>
            </a:extLst>
          </p:cNvPr>
          <p:cNvSpPr/>
          <p:nvPr/>
        </p:nvSpPr>
        <p:spPr>
          <a:xfrm rot="5400000">
            <a:off x="5169331" y="3236362"/>
            <a:ext cx="2433580" cy="30715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7" name="Picture 6">
            <a:extLst>
              <a:ext uri="{FF2B5EF4-FFF2-40B4-BE49-F238E27FC236}">
                <a16:creationId xmlns:a16="http://schemas.microsoft.com/office/drawing/2014/main" id="{F4CE47DD-B0F1-4F9D-A99D-286F950ED97A}"/>
              </a:ext>
            </a:extLst>
          </p:cNvPr>
          <p:cNvPicPr>
            <a:picLocks noChangeAspect="1"/>
          </p:cNvPicPr>
          <p:nvPr/>
        </p:nvPicPr>
        <p:blipFill>
          <a:blip r:embed="rId8"/>
          <a:stretch>
            <a:fillRect/>
          </a:stretch>
        </p:blipFill>
        <p:spPr>
          <a:xfrm>
            <a:off x="6812786" y="1688879"/>
            <a:ext cx="5209062" cy="3480241"/>
          </a:xfrm>
          <a:prstGeom prst="rect">
            <a:avLst/>
          </a:prstGeom>
        </p:spPr>
      </p:pic>
    </p:spTree>
    <p:extLst>
      <p:ext uri="{BB962C8B-B14F-4D97-AF65-F5344CB8AC3E}">
        <p14:creationId xmlns:p14="http://schemas.microsoft.com/office/powerpoint/2010/main" val="129533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Discrete Probability Distribution: Example</a:t>
            </a:r>
          </a:p>
        </p:txBody>
      </p:sp>
      <p:pic>
        <p:nvPicPr>
          <p:cNvPr id="9" name="Picture 8">
            <a:extLst>
              <a:ext uri="{FF2B5EF4-FFF2-40B4-BE49-F238E27FC236}">
                <a16:creationId xmlns:a16="http://schemas.microsoft.com/office/drawing/2014/main" id="{9DBD60B9-3D58-4CAC-84EE-3480948CEA95}"/>
              </a:ext>
            </a:extLst>
          </p:cNvPr>
          <p:cNvPicPr>
            <a:picLocks noChangeAspect="1"/>
          </p:cNvPicPr>
          <p:nvPr/>
        </p:nvPicPr>
        <p:blipFill>
          <a:blip r:embed="rId7"/>
          <a:stretch>
            <a:fillRect/>
          </a:stretch>
        </p:blipFill>
        <p:spPr>
          <a:xfrm>
            <a:off x="502443" y="828192"/>
            <a:ext cx="7379916" cy="1697069"/>
          </a:xfrm>
          <a:prstGeom prst="rect">
            <a:avLst/>
          </a:prstGeom>
        </p:spPr>
      </p:pic>
      <p:pic>
        <p:nvPicPr>
          <p:cNvPr id="10" name="Picture 9">
            <a:extLst>
              <a:ext uri="{FF2B5EF4-FFF2-40B4-BE49-F238E27FC236}">
                <a16:creationId xmlns:a16="http://schemas.microsoft.com/office/drawing/2014/main" id="{B514575E-237D-4BD3-8A92-727E090DB76C}"/>
              </a:ext>
            </a:extLst>
          </p:cNvPr>
          <p:cNvPicPr>
            <a:picLocks noChangeAspect="1"/>
          </p:cNvPicPr>
          <p:nvPr/>
        </p:nvPicPr>
        <p:blipFill>
          <a:blip r:embed="rId8"/>
          <a:stretch>
            <a:fillRect/>
          </a:stretch>
        </p:blipFill>
        <p:spPr>
          <a:xfrm>
            <a:off x="502443" y="2397693"/>
            <a:ext cx="5800725" cy="1362075"/>
          </a:xfrm>
          <a:prstGeom prst="rect">
            <a:avLst/>
          </a:prstGeom>
        </p:spPr>
      </p:pic>
      <p:pic>
        <p:nvPicPr>
          <p:cNvPr id="11" name="Picture 10">
            <a:extLst>
              <a:ext uri="{FF2B5EF4-FFF2-40B4-BE49-F238E27FC236}">
                <a16:creationId xmlns:a16="http://schemas.microsoft.com/office/drawing/2014/main" id="{609738CD-E6BD-4696-A66D-035E3CC3B543}"/>
              </a:ext>
            </a:extLst>
          </p:cNvPr>
          <p:cNvPicPr>
            <a:picLocks noChangeAspect="1"/>
          </p:cNvPicPr>
          <p:nvPr/>
        </p:nvPicPr>
        <p:blipFill>
          <a:blip r:embed="rId9"/>
          <a:stretch>
            <a:fillRect/>
          </a:stretch>
        </p:blipFill>
        <p:spPr>
          <a:xfrm>
            <a:off x="647664" y="3929123"/>
            <a:ext cx="4838404" cy="1534128"/>
          </a:xfrm>
          <a:prstGeom prst="rect">
            <a:avLst/>
          </a:prstGeom>
        </p:spPr>
      </p:pic>
      <p:pic>
        <p:nvPicPr>
          <p:cNvPr id="12" name="Picture 11">
            <a:extLst>
              <a:ext uri="{FF2B5EF4-FFF2-40B4-BE49-F238E27FC236}">
                <a16:creationId xmlns:a16="http://schemas.microsoft.com/office/drawing/2014/main" id="{D22B09A7-57F0-44A0-A2F7-1627AB53EE47}"/>
              </a:ext>
            </a:extLst>
          </p:cNvPr>
          <p:cNvPicPr>
            <a:picLocks noChangeAspect="1"/>
          </p:cNvPicPr>
          <p:nvPr/>
        </p:nvPicPr>
        <p:blipFill>
          <a:blip r:embed="rId10"/>
          <a:stretch>
            <a:fillRect/>
          </a:stretch>
        </p:blipFill>
        <p:spPr>
          <a:xfrm>
            <a:off x="7882359" y="1913366"/>
            <a:ext cx="2928982" cy="3692803"/>
          </a:xfrm>
          <a:prstGeom prst="rect">
            <a:avLst/>
          </a:prstGeom>
        </p:spPr>
      </p:pic>
    </p:spTree>
    <p:extLst>
      <p:ext uri="{BB962C8B-B14F-4D97-AF65-F5344CB8AC3E}">
        <p14:creationId xmlns:p14="http://schemas.microsoft.com/office/powerpoint/2010/main" val="232087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Expectations: Mean &amp; Variance (1/2)</a:t>
            </a:r>
          </a:p>
        </p:txBody>
      </p:sp>
      <p:pic>
        <p:nvPicPr>
          <p:cNvPr id="2" name="Picture 1">
            <a:extLst>
              <a:ext uri="{FF2B5EF4-FFF2-40B4-BE49-F238E27FC236}">
                <a16:creationId xmlns:a16="http://schemas.microsoft.com/office/drawing/2014/main" id="{12F79BC1-F4C6-4831-9A7F-8DD45D0918F4}"/>
              </a:ext>
            </a:extLst>
          </p:cNvPr>
          <p:cNvPicPr>
            <a:picLocks noChangeAspect="1"/>
          </p:cNvPicPr>
          <p:nvPr/>
        </p:nvPicPr>
        <p:blipFill>
          <a:blip r:embed="rId7"/>
          <a:stretch>
            <a:fillRect/>
          </a:stretch>
        </p:blipFill>
        <p:spPr>
          <a:xfrm>
            <a:off x="3128961" y="838199"/>
            <a:ext cx="6177085" cy="5393795"/>
          </a:xfrm>
          <a:prstGeom prst="rect">
            <a:avLst/>
          </a:prstGeom>
        </p:spPr>
      </p:pic>
      <p:sp>
        <p:nvSpPr>
          <p:cNvPr id="3" name="Rectangle 2">
            <a:extLst>
              <a:ext uri="{FF2B5EF4-FFF2-40B4-BE49-F238E27FC236}">
                <a16:creationId xmlns:a16="http://schemas.microsoft.com/office/drawing/2014/main" id="{D9091038-3A1C-4D81-836D-5C8B98E327A3}"/>
              </a:ext>
            </a:extLst>
          </p:cNvPr>
          <p:cNvSpPr/>
          <p:nvPr/>
        </p:nvSpPr>
        <p:spPr>
          <a:xfrm>
            <a:off x="2465408" y="4572000"/>
            <a:ext cx="7639291" cy="1784350"/>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29758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Expectations: Mean &amp; Variance (1/2)</a:t>
            </a:r>
          </a:p>
        </p:txBody>
      </p:sp>
      <p:pic>
        <p:nvPicPr>
          <p:cNvPr id="3" name="Picture 2">
            <a:extLst>
              <a:ext uri="{FF2B5EF4-FFF2-40B4-BE49-F238E27FC236}">
                <a16:creationId xmlns:a16="http://schemas.microsoft.com/office/drawing/2014/main" id="{8803C84A-46D6-4F6D-BEA7-91FCC97DCAD0}"/>
              </a:ext>
            </a:extLst>
          </p:cNvPr>
          <p:cNvPicPr>
            <a:picLocks noChangeAspect="1"/>
          </p:cNvPicPr>
          <p:nvPr/>
        </p:nvPicPr>
        <p:blipFill>
          <a:blip r:embed="rId7"/>
          <a:stretch>
            <a:fillRect/>
          </a:stretch>
        </p:blipFill>
        <p:spPr>
          <a:xfrm>
            <a:off x="2301794" y="807214"/>
            <a:ext cx="7548261" cy="5211338"/>
          </a:xfrm>
          <a:prstGeom prst="rect">
            <a:avLst/>
          </a:prstGeom>
        </p:spPr>
      </p:pic>
    </p:spTree>
    <p:extLst>
      <p:ext uri="{BB962C8B-B14F-4D97-AF65-F5344CB8AC3E}">
        <p14:creationId xmlns:p14="http://schemas.microsoft.com/office/powerpoint/2010/main" val="306051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Density Curves – What are they &amp; Where they are coming from?</a:t>
            </a:r>
          </a:p>
        </p:txBody>
      </p:sp>
      <p:sp>
        <p:nvSpPr>
          <p:cNvPr id="11" name="TextBox 10">
            <a:extLst>
              <a:ext uri="{FF2B5EF4-FFF2-40B4-BE49-F238E27FC236}">
                <a16:creationId xmlns:a16="http://schemas.microsoft.com/office/drawing/2014/main" id="{18D8ED68-A106-4894-9813-19B030A4E0FE}"/>
              </a:ext>
            </a:extLst>
          </p:cNvPr>
          <p:cNvSpPr txBox="1"/>
          <p:nvPr/>
        </p:nvSpPr>
        <p:spPr>
          <a:xfrm>
            <a:off x="76200" y="2728641"/>
            <a:ext cx="1426029" cy="492443"/>
          </a:xfrm>
          <a:prstGeom prst="rect">
            <a:avLst/>
          </a:prstGeom>
          <a:noFill/>
        </p:spPr>
        <p:txBody>
          <a:bodyPr wrap="square" lIns="0" tIns="0" rIns="0" bIns="0" rtlCol="0">
            <a:spAutoFit/>
          </a:bodyPr>
          <a:lstStyle/>
          <a:p>
            <a:pPr algn="ctr"/>
            <a:r>
              <a:rPr lang="en-US" sz="1600" b="1" dirty="0"/>
              <a:t>N = 20</a:t>
            </a:r>
          </a:p>
          <a:p>
            <a:pPr algn="ctr"/>
            <a:r>
              <a:rPr lang="en-US" sz="1600" b="1" dirty="0"/>
              <a:t>Weights in </a:t>
            </a:r>
            <a:r>
              <a:rPr lang="en-US" sz="1600" b="1" dirty="0" err="1"/>
              <a:t>lbs</a:t>
            </a:r>
            <a:endParaRPr lang="en-US" sz="1600" b="1" dirty="0"/>
          </a:p>
        </p:txBody>
      </p:sp>
      <p:pic>
        <p:nvPicPr>
          <p:cNvPr id="12" name="Picture 11">
            <a:extLst>
              <a:ext uri="{FF2B5EF4-FFF2-40B4-BE49-F238E27FC236}">
                <a16:creationId xmlns:a16="http://schemas.microsoft.com/office/drawing/2014/main" id="{0B2B28A7-D618-48E6-AC56-E148544F02B8}"/>
              </a:ext>
            </a:extLst>
          </p:cNvPr>
          <p:cNvPicPr>
            <a:picLocks noChangeAspect="1"/>
          </p:cNvPicPr>
          <p:nvPr/>
        </p:nvPicPr>
        <p:blipFill>
          <a:blip r:embed="rId7"/>
          <a:stretch>
            <a:fillRect/>
          </a:stretch>
        </p:blipFill>
        <p:spPr>
          <a:xfrm>
            <a:off x="1602799" y="771108"/>
            <a:ext cx="4114800" cy="2729221"/>
          </a:xfrm>
          <a:prstGeom prst="rect">
            <a:avLst/>
          </a:prstGeom>
        </p:spPr>
      </p:pic>
      <p:pic>
        <p:nvPicPr>
          <p:cNvPr id="13" name="Picture 12">
            <a:extLst>
              <a:ext uri="{FF2B5EF4-FFF2-40B4-BE49-F238E27FC236}">
                <a16:creationId xmlns:a16="http://schemas.microsoft.com/office/drawing/2014/main" id="{8C2AA28D-5936-42AE-BB95-11BBA0FCA1BA}"/>
              </a:ext>
            </a:extLst>
          </p:cNvPr>
          <p:cNvPicPr>
            <a:picLocks noChangeAspect="1"/>
          </p:cNvPicPr>
          <p:nvPr/>
        </p:nvPicPr>
        <p:blipFill>
          <a:blip r:embed="rId8"/>
          <a:stretch>
            <a:fillRect/>
          </a:stretch>
        </p:blipFill>
        <p:spPr>
          <a:xfrm>
            <a:off x="6800289" y="771108"/>
            <a:ext cx="4114800" cy="2729221"/>
          </a:xfrm>
          <a:prstGeom prst="rect">
            <a:avLst/>
          </a:prstGeom>
        </p:spPr>
      </p:pic>
      <p:sp>
        <p:nvSpPr>
          <p:cNvPr id="14" name="Isosceles Triangle 13">
            <a:extLst>
              <a:ext uri="{FF2B5EF4-FFF2-40B4-BE49-F238E27FC236}">
                <a16:creationId xmlns:a16="http://schemas.microsoft.com/office/drawing/2014/main" id="{789D7EFA-E8D3-4156-ACB1-75CA9C117571}"/>
              </a:ext>
            </a:extLst>
          </p:cNvPr>
          <p:cNvSpPr/>
          <p:nvPr/>
        </p:nvSpPr>
        <p:spPr>
          <a:xfrm rot="5400000">
            <a:off x="5661069" y="2352721"/>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5" name="Picture 14">
            <a:extLst>
              <a:ext uri="{FF2B5EF4-FFF2-40B4-BE49-F238E27FC236}">
                <a16:creationId xmlns:a16="http://schemas.microsoft.com/office/drawing/2014/main" id="{EF83A5CB-692B-4A1A-9C46-E6C8DED914AD}"/>
              </a:ext>
            </a:extLst>
          </p:cNvPr>
          <p:cNvPicPr>
            <a:picLocks noChangeAspect="1"/>
          </p:cNvPicPr>
          <p:nvPr/>
        </p:nvPicPr>
        <p:blipFill>
          <a:blip r:embed="rId9"/>
          <a:stretch>
            <a:fillRect/>
          </a:stretch>
        </p:blipFill>
        <p:spPr>
          <a:xfrm>
            <a:off x="1588163" y="3590072"/>
            <a:ext cx="9326926" cy="2729221"/>
          </a:xfrm>
          <a:prstGeom prst="rect">
            <a:avLst/>
          </a:prstGeom>
        </p:spPr>
      </p:pic>
      <p:sp>
        <p:nvSpPr>
          <p:cNvPr id="16" name="TextBox 15">
            <a:extLst>
              <a:ext uri="{FF2B5EF4-FFF2-40B4-BE49-F238E27FC236}">
                <a16:creationId xmlns:a16="http://schemas.microsoft.com/office/drawing/2014/main" id="{B74B04EE-98D1-4059-B5EA-084EA98D16F7}"/>
              </a:ext>
            </a:extLst>
          </p:cNvPr>
          <p:cNvSpPr txBox="1"/>
          <p:nvPr/>
        </p:nvSpPr>
        <p:spPr>
          <a:xfrm>
            <a:off x="9374321" y="1727624"/>
            <a:ext cx="1426029" cy="492443"/>
          </a:xfrm>
          <a:prstGeom prst="rect">
            <a:avLst/>
          </a:prstGeom>
          <a:noFill/>
        </p:spPr>
        <p:txBody>
          <a:bodyPr wrap="square" lIns="0" tIns="0" rIns="0" bIns="0" rtlCol="0">
            <a:spAutoFit/>
          </a:bodyPr>
          <a:lstStyle/>
          <a:p>
            <a:pPr algn="ctr"/>
            <a:r>
              <a:rPr lang="en-US" sz="1600" b="1" dirty="0"/>
              <a:t>Proportions of Individuals</a:t>
            </a:r>
          </a:p>
        </p:txBody>
      </p:sp>
    </p:spTree>
    <p:extLst>
      <p:ext uri="{BB962C8B-B14F-4D97-AF65-F5344CB8AC3E}">
        <p14:creationId xmlns:p14="http://schemas.microsoft.com/office/powerpoint/2010/main" val="8408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Where it is coming from – A Curve around the histogram itself…</a:t>
            </a:r>
          </a:p>
        </p:txBody>
      </p:sp>
      <p:sp>
        <p:nvSpPr>
          <p:cNvPr id="14" name="Isosceles Triangle 13">
            <a:extLst>
              <a:ext uri="{FF2B5EF4-FFF2-40B4-BE49-F238E27FC236}">
                <a16:creationId xmlns:a16="http://schemas.microsoft.com/office/drawing/2014/main" id="{789D7EFA-E8D3-4156-ACB1-75CA9C117571}"/>
              </a:ext>
            </a:extLst>
          </p:cNvPr>
          <p:cNvSpPr/>
          <p:nvPr/>
        </p:nvSpPr>
        <p:spPr>
          <a:xfrm rot="5400000">
            <a:off x="5309062" y="261566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 name="Picture 1">
            <a:extLst>
              <a:ext uri="{FF2B5EF4-FFF2-40B4-BE49-F238E27FC236}">
                <a16:creationId xmlns:a16="http://schemas.microsoft.com/office/drawing/2014/main" id="{D6FD2AA4-A6F8-4A9B-A99B-6367650F0825}"/>
              </a:ext>
            </a:extLst>
          </p:cNvPr>
          <p:cNvPicPr>
            <a:picLocks noChangeAspect="1"/>
          </p:cNvPicPr>
          <p:nvPr/>
        </p:nvPicPr>
        <p:blipFill>
          <a:blip r:embed="rId7"/>
          <a:stretch>
            <a:fillRect/>
          </a:stretch>
        </p:blipFill>
        <p:spPr>
          <a:xfrm>
            <a:off x="1072207" y="731277"/>
            <a:ext cx="4038670" cy="2729221"/>
          </a:xfrm>
          <a:prstGeom prst="rect">
            <a:avLst/>
          </a:prstGeom>
        </p:spPr>
      </p:pic>
      <p:pic>
        <p:nvPicPr>
          <p:cNvPr id="3" name="Picture 2">
            <a:extLst>
              <a:ext uri="{FF2B5EF4-FFF2-40B4-BE49-F238E27FC236}">
                <a16:creationId xmlns:a16="http://schemas.microsoft.com/office/drawing/2014/main" id="{5EBB0853-83B8-47A0-84B6-3E60FB3EE5F9}"/>
              </a:ext>
            </a:extLst>
          </p:cNvPr>
          <p:cNvPicPr>
            <a:picLocks noChangeAspect="1"/>
          </p:cNvPicPr>
          <p:nvPr/>
        </p:nvPicPr>
        <p:blipFill>
          <a:blip r:embed="rId8"/>
          <a:stretch>
            <a:fillRect/>
          </a:stretch>
        </p:blipFill>
        <p:spPr>
          <a:xfrm>
            <a:off x="6983150" y="731277"/>
            <a:ext cx="4038670" cy="2729222"/>
          </a:xfrm>
          <a:prstGeom prst="rect">
            <a:avLst/>
          </a:prstGeom>
        </p:spPr>
      </p:pic>
      <p:pic>
        <p:nvPicPr>
          <p:cNvPr id="9" name="Picture 8">
            <a:extLst>
              <a:ext uri="{FF2B5EF4-FFF2-40B4-BE49-F238E27FC236}">
                <a16:creationId xmlns:a16="http://schemas.microsoft.com/office/drawing/2014/main" id="{66C619E1-8662-4B46-8B0A-344F8DBCC5F2}"/>
              </a:ext>
            </a:extLst>
          </p:cNvPr>
          <p:cNvPicPr>
            <a:picLocks noChangeAspect="1"/>
          </p:cNvPicPr>
          <p:nvPr/>
        </p:nvPicPr>
        <p:blipFill>
          <a:blip r:embed="rId9"/>
          <a:stretch>
            <a:fillRect/>
          </a:stretch>
        </p:blipFill>
        <p:spPr>
          <a:xfrm>
            <a:off x="1072207" y="3548445"/>
            <a:ext cx="4038670" cy="2697723"/>
          </a:xfrm>
          <a:prstGeom prst="rect">
            <a:avLst/>
          </a:prstGeom>
        </p:spPr>
      </p:pic>
      <p:sp>
        <p:nvSpPr>
          <p:cNvPr id="17" name="TextBox 16">
            <a:extLst>
              <a:ext uri="{FF2B5EF4-FFF2-40B4-BE49-F238E27FC236}">
                <a16:creationId xmlns:a16="http://schemas.microsoft.com/office/drawing/2014/main" id="{D149206B-3124-45F4-8B57-3F4C6CE8F753}"/>
              </a:ext>
            </a:extLst>
          </p:cNvPr>
          <p:cNvSpPr txBox="1"/>
          <p:nvPr/>
        </p:nvSpPr>
        <p:spPr>
          <a:xfrm>
            <a:off x="6939642" y="3733799"/>
            <a:ext cx="4125686" cy="2769989"/>
          </a:xfrm>
          <a:prstGeom prst="rect">
            <a:avLst/>
          </a:prstGeom>
          <a:noFill/>
        </p:spPr>
        <p:txBody>
          <a:bodyPr wrap="square" lIns="0" tIns="0" rIns="0" bIns="0" rtlCol="0">
            <a:spAutoFit/>
          </a:bodyPr>
          <a:lstStyle/>
          <a:p>
            <a:r>
              <a:rPr lang="en-US" b="1" dirty="0">
                <a:solidFill>
                  <a:schemeClr val="accent5">
                    <a:lumMod val="75000"/>
                  </a:schemeClr>
                </a:solidFill>
              </a:rPr>
              <a:t>Uses of Histograms</a:t>
            </a:r>
          </a:p>
          <a:p>
            <a:endParaRPr lang="en-US" b="1" dirty="0"/>
          </a:p>
          <a:p>
            <a:pPr marL="342900" indent="-342900">
              <a:buAutoNum type="arabicParenR"/>
            </a:pPr>
            <a:r>
              <a:rPr lang="en-US" b="1" dirty="0"/>
              <a:t>Histograms depends upon how we construct it and depends upon number of intervals we are considering</a:t>
            </a:r>
          </a:p>
          <a:p>
            <a:pPr marL="342900" indent="-342900">
              <a:buAutoNum type="arabicParenR"/>
            </a:pPr>
            <a:r>
              <a:rPr lang="en-US" b="1" dirty="0"/>
              <a:t> Density curves consider infinite amount of intervals – Independent</a:t>
            </a:r>
          </a:p>
          <a:p>
            <a:pPr marL="342900" indent="-342900">
              <a:buAutoNum type="arabicParenR"/>
            </a:pPr>
            <a:r>
              <a:rPr lang="en-US" b="1" dirty="0"/>
              <a:t>Uses of density curves – more popular</a:t>
            </a:r>
          </a:p>
        </p:txBody>
      </p:sp>
    </p:spTree>
    <p:extLst>
      <p:ext uri="{BB962C8B-B14F-4D97-AF65-F5344CB8AC3E}">
        <p14:creationId xmlns:p14="http://schemas.microsoft.com/office/powerpoint/2010/main" val="26577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Uses of Density Curves – As Population/Sample size increases…</a:t>
            </a:r>
          </a:p>
        </p:txBody>
      </p:sp>
      <p:pic>
        <p:nvPicPr>
          <p:cNvPr id="7" name="Picture 6">
            <a:extLst>
              <a:ext uri="{FF2B5EF4-FFF2-40B4-BE49-F238E27FC236}">
                <a16:creationId xmlns:a16="http://schemas.microsoft.com/office/drawing/2014/main" id="{92CD4284-6007-412E-AE5E-6B9844C5A180}"/>
              </a:ext>
            </a:extLst>
          </p:cNvPr>
          <p:cNvPicPr>
            <a:picLocks noChangeAspect="1"/>
          </p:cNvPicPr>
          <p:nvPr/>
        </p:nvPicPr>
        <p:blipFill>
          <a:blip r:embed="rId7"/>
          <a:stretch>
            <a:fillRect/>
          </a:stretch>
        </p:blipFill>
        <p:spPr>
          <a:xfrm>
            <a:off x="1852395" y="771107"/>
            <a:ext cx="4038670" cy="2466537"/>
          </a:xfrm>
          <a:prstGeom prst="rect">
            <a:avLst/>
          </a:prstGeom>
        </p:spPr>
      </p:pic>
      <p:pic>
        <p:nvPicPr>
          <p:cNvPr id="10" name="Picture 9">
            <a:extLst>
              <a:ext uri="{FF2B5EF4-FFF2-40B4-BE49-F238E27FC236}">
                <a16:creationId xmlns:a16="http://schemas.microsoft.com/office/drawing/2014/main" id="{B739B3FF-DB63-4E66-A063-5F5BFDDB4ED3}"/>
              </a:ext>
            </a:extLst>
          </p:cNvPr>
          <p:cNvPicPr>
            <a:picLocks noChangeAspect="1"/>
          </p:cNvPicPr>
          <p:nvPr/>
        </p:nvPicPr>
        <p:blipFill>
          <a:blip r:embed="rId8"/>
          <a:stretch>
            <a:fillRect/>
          </a:stretch>
        </p:blipFill>
        <p:spPr>
          <a:xfrm>
            <a:off x="7160435" y="771108"/>
            <a:ext cx="4038670" cy="2466536"/>
          </a:xfrm>
          <a:prstGeom prst="rect">
            <a:avLst/>
          </a:prstGeom>
        </p:spPr>
      </p:pic>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15" name="Picture 14">
            <a:extLst>
              <a:ext uri="{FF2B5EF4-FFF2-40B4-BE49-F238E27FC236}">
                <a16:creationId xmlns:a16="http://schemas.microsoft.com/office/drawing/2014/main" id="{60DE7DEB-ABF8-4064-889B-37AAB3444B45}"/>
              </a:ext>
            </a:extLst>
          </p:cNvPr>
          <p:cNvPicPr>
            <a:picLocks noChangeAspect="1"/>
          </p:cNvPicPr>
          <p:nvPr/>
        </p:nvPicPr>
        <p:blipFill>
          <a:blip r:embed="rId9"/>
          <a:stretch>
            <a:fillRect/>
          </a:stretch>
        </p:blipFill>
        <p:spPr>
          <a:xfrm>
            <a:off x="7160439" y="3697647"/>
            <a:ext cx="4038670" cy="2729221"/>
          </a:xfrm>
          <a:prstGeom prst="rect">
            <a:avLst/>
          </a:prstGeom>
        </p:spPr>
      </p:pic>
      <p:sp>
        <p:nvSpPr>
          <p:cNvPr id="18" name="Isosceles Triangle 17">
            <a:extLst>
              <a:ext uri="{FF2B5EF4-FFF2-40B4-BE49-F238E27FC236}">
                <a16:creationId xmlns:a16="http://schemas.microsoft.com/office/drawing/2014/main" id="{B210B347-A88B-4F94-A826-FA4C8274026D}"/>
              </a:ext>
            </a:extLst>
          </p:cNvPr>
          <p:cNvSpPr/>
          <p:nvPr/>
        </p:nvSpPr>
        <p:spPr>
          <a:xfrm rot="5400000">
            <a:off x="5900447" y="2033060"/>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9" name="Isosceles Triangle 18">
            <a:extLst>
              <a:ext uri="{FF2B5EF4-FFF2-40B4-BE49-F238E27FC236}">
                <a16:creationId xmlns:a16="http://schemas.microsoft.com/office/drawing/2014/main" id="{BC90F422-4750-4745-8986-CA5F1BBE708C}"/>
              </a:ext>
            </a:extLst>
          </p:cNvPr>
          <p:cNvSpPr/>
          <p:nvPr/>
        </p:nvSpPr>
        <p:spPr>
          <a:xfrm rot="10800000">
            <a:off x="8514224" y="330473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6" name="Picture 15">
            <a:extLst>
              <a:ext uri="{FF2B5EF4-FFF2-40B4-BE49-F238E27FC236}">
                <a16:creationId xmlns:a16="http://schemas.microsoft.com/office/drawing/2014/main" id="{067285F5-EF28-440D-9BF5-C9C49D317922}"/>
              </a:ext>
            </a:extLst>
          </p:cNvPr>
          <p:cNvPicPr>
            <a:picLocks noChangeAspect="1"/>
          </p:cNvPicPr>
          <p:nvPr/>
        </p:nvPicPr>
        <p:blipFill>
          <a:blip r:embed="rId10"/>
          <a:stretch>
            <a:fillRect/>
          </a:stretch>
        </p:blipFill>
        <p:spPr>
          <a:xfrm>
            <a:off x="1852395" y="3717388"/>
            <a:ext cx="4038670" cy="2729221"/>
          </a:xfrm>
          <a:prstGeom prst="rect">
            <a:avLst/>
          </a:prstGeom>
        </p:spPr>
      </p:pic>
      <p:sp>
        <p:nvSpPr>
          <p:cNvPr id="20" name="Isosceles Triangle 19">
            <a:extLst>
              <a:ext uri="{FF2B5EF4-FFF2-40B4-BE49-F238E27FC236}">
                <a16:creationId xmlns:a16="http://schemas.microsoft.com/office/drawing/2014/main" id="{C10CCE68-232A-43BB-B48C-368161040285}"/>
              </a:ext>
            </a:extLst>
          </p:cNvPr>
          <p:cNvSpPr/>
          <p:nvPr/>
        </p:nvSpPr>
        <p:spPr>
          <a:xfrm rot="16200000">
            <a:off x="5752659" y="4786422"/>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21" name="TextBox 20">
            <a:extLst>
              <a:ext uri="{FF2B5EF4-FFF2-40B4-BE49-F238E27FC236}">
                <a16:creationId xmlns:a16="http://schemas.microsoft.com/office/drawing/2014/main" id="{4B82D065-E359-4ADE-8093-297DF85F5509}"/>
              </a:ext>
            </a:extLst>
          </p:cNvPr>
          <p:cNvSpPr txBox="1"/>
          <p:nvPr/>
        </p:nvSpPr>
        <p:spPr>
          <a:xfrm>
            <a:off x="4037652" y="3859341"/>
            <a:ext cx="1741714" cy="276999"/>
          </a:xfrm>
          <a:prstGeom prst="rect">
            <a:avLst/>
          </a:prstGeom>
          <a:noFill/>
        </p:spPr>
        <p:txBody>
          <a:bodyPr wrap="square" lIns="0" tIns="0" rIns="0" bIns="0" rtlCol="0">
            <a:spAutoFit/>
          </a:bodyPr>
          <a:lstStyle/>
          <a:p>
            <a:pPr algn="ctr"/>
            <a:r>
              <a:rPr lang="en-US" b="1" dirty="0"/>
              <a:t>Area of Interest</a:t>
            </a:r>
          </a:p>
        </p:txBody>
      </p:sp>
      <p:sp>
        <p:nvSpPr>
          <p:cNvPr id="22" name="Arrow: Left 21">
            <a:extLst>
              <a:ext uri="{FF2B5EF4-FFF2-40B4-BE49-F238E27FC236}">
                <a16:creationId xmlns:a16="http://schemas.microsoft.com/office/drawing/2014/main" id="{3AA6F504-0932-4D70-B048-2D0B6AD08CEF}"/>
              </a:ext>
            </a:extLst>
          </p:cNvPr>
          <p:cNvSpPr/>
          <p:nvPr/>
        </p:nvSpPr>
        <p:spPr>
          <a:xfrm rot="18660856">
            <a:off x="4556553" y="4438750"/>
            <a:ext cx="741238" cy="347863"/>
          </a:xfrm>
          <a:prstGeom prst="leftArrow">
            <a:avLst/>
          </a:prstGeom>
          <a:solidFill>
            <a:srgbClr val="ED1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1883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Continuous Probability Distribution Contd. – Area of a distribution </a:t>
            </a:r>
          </a:p>
        </p:txBody>
      </p:sp>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9" name="Picture 8">
            <a:extLst>
              <a:ext uri="{FF2B5EF4-FFF2-40B4-BE49-F238E27FC236}">
                <a16:creationId xmlns:a16="http://schemas.microsoft.com/office/drawing/2014/main" id="{03E8ECE1-A1F7-4A7A-9698-78E5429E5657}"/>
              </a:ext>
            </a:extLst>
          </p:cNvPr>
          <p:cNvPicPr>
            <a:picLocks noChangeAspect="1"/>
          </p:cNvPicPr>
          <p:nvPr/>
        </p:nvPicPr>
        <p:blipFill>
          <a:blip r:embed="rId7"/>
          <a:stretch>
            <a:fillRect/>
          </a:stretch>
        </p:blipFill>
        <p:spPr>
          <a:xfrm>
            <a:off x="502443" y="729343"/>
            <a:ext cx="11417413" cy="4321628"/>
          </a:xfrm>
          <a:prstGeom prst="rect">
            <a:avLst/>
          </a:prstGeom>
        </p:spPr>
      </p:pic>
      <p:pic>
        <p:nvPicPr>
          <p:cNvPr id="12" name="Picture 11">
            <a:extLst>
              <a:ext uri="{FF2B5EF4-FFF2-40B4-BE49-F238E27FC236}">
                <a16:creationId xmlns:a16="http://schemas.microsoft.com/office/drawing/2014/main" id="{864EBD77-F651-41D4-B681-C5F1D706C5AA}"/>
              </a:ext>
            </a:extLst>
          </p:cNvPr>
          <p:cNvPicPr>
            <a:picLocks noChangeAspect="1"/>
          </p:cNvPicPr>
          <p:nvPr/>
        </p:nvPicPr>
        <p:blipFill>
          <a:blip r:embed="rId8"/>
          <a:stretch>
            <a:fillRect/>
          </a:stretch>
        </p:blipFill>
        <p:spPr>
          <a:xfrm>
            <a:off x="502443" y="5121501"/>
            <a:ext cx="4114800" cy="1077232"/>
          </a:xfrm>
          <a:prstGeom prst="rect">
            <a:avLst/>
          </a:prstGeom>
        </p:spPr>
      </p:pic>
      <p:sp>
        <p:nvSpPr>
          <p:cNvPr id="24" name="TextBox 23">
            <a:extLst>
              <a:ext uri="{FF2B5EF4-FFF2-40B4-BE49-F238E27FC236}">
                <a16:creationId xmlns:a16="http://schemas.microsoft.com/office/drawing/2014/main" id="{62E10D94-A243-4C22-AEE1-D561AA6B9D03}"/>
              </a:ext>
            </a:extLst>
          </p:cNvPr>
          <p:cNvSpPr txBox="1"/>
          <p:nvPr/>
        </p:nvSpPr>
        <p:spPr>
          <a:xfrm>
            <a:off x="6211149" y="5352340"/>
            <a:ext cx="5649684" cy="615553"/>
          </a:xfrm>
          <a:prstGeom prst="rect">
            <a:avLst/>
          </a:prstGeom>
          <a:noFill/>
        </p:spPr>
        <p:txBody>
          <a:bodyPr wrap="square" lIns="0" tIns="0" rIns="0" bIns="0" rtlCol="0">
            <a:spAutoFit/>
          </a:bodyPr>
          <a:lstStyle/>
          <a:p>
            <a:r>
              <a:rPr lang="en-US" sz="2000" b="1" dirty="0">
                <a:solidFill>
                  <a:schemeClr val="accent5">
                    <a:lumMod val="75000"/>
                  </a:schemeClr>
                </a:solidFill>
              </a:rPr>
              <a:t>Area = 1 or 100%</a:t>
            </a:r>
          </a:p>
          <a:p>
            <a:r>
              <a:rPr lang="en-US" sz="2000" b="1" dirty="0">
                <a:solidFill>
                  <a:schemeClr val="accent5">
                    <a:lumMod val="75000"/>
                  </a:schemeClr>
                </a:solidFill>
              </a:rPr>
              <a:t>Probability of occurrence of any exact value = 0</a:t>
            </a:r>
          </a:p>
        </p:txBody>
      </p:sp>
    </p:spTree>
    <p:extLst>
      <p:ext uri="{BB962C8B-B14F-4D97-AF65-F5344CB8AC3E}">
        <p14:creationId xmlns:p14="http://schemas.microsoft.com/office/powerpoint/2010/main" val="263677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Uniform Distribution Discrete</a:t>
            </a:r>
          </a:p>
        </p:txBody>
      </p:sp>
      <p:sp>
        <p:nvSpPr>
          <p:cNvPr id="13" name="TextBox 6">
            <a:extLst>
              <a:ext uri="{FF2B5EF4-FFF2-40B4-BE49-F238E27FC236}">
                <a16:creationId xmlns:a16="http://schemas.microsoft.com/office/drawing/2014/main" id="{92E14611-A919-4926-B4F8-C6EF98F8007C}"/>
              </a:ext>
            </a:extLst>
          </p:cNvPr>
          <p:cNvSpPr txBox="1">
            <a:spLocks noChangeArrowheads="1"/>
          </p:cNvSpPr>
          <p:nvPr/>
        </p:nvSpPr>
        <p:spPr bwMode="auto">
          <a:xfrm>
            <a:off x="202020" y="860211"/>
            <a:ext cx="11881950" cy="2031325"/>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400" dirty="0">
                <a:latin typeface="Calibri" panose="020F0502020204030204" pitchFamily="34" charset="0"/>
                <a:cs typeface="Calibri" panose="020F0502020204030204" pitchFamily="34" charset="0"/>
              </a:rPr>
              <a:t>In probability theory and statistics, the discrete uniform distribution is a symmetric probability distribution whereby a finite number of values are equally likely to be observed; every one of n values has equal probability 1/n. Another way of saying "discrete uniform distribution" would be "a known, finite number of outcomes equally likely to happen".</a:t>
            </a:r>
          </a:p>
          <a:p>
            <a:pPr eaLnBrk="1" hangingPunct="1">
              <a:defRPr/>
            </a:pPr>
            <a:endParaRPr lang="en-US" sz="1400" dirty="0">
              <a:latin typeface="Calibri" panose="020F0502020204030204" pitchFamily="34" charset="0"/>
              <a:cs typeface="Calibri" panose="020F0502020204030204" pitchFamily="34" charset="0"/>
            </a:endParaRPr>
          </a:p>
          <a:p>
            <a:pPr eaLnBrk="1" hangingPunct="1">
              <a:defRPr/>
            </a:pPr>
            <a:r>
              <a:rPr lang="en-US" sz="1400" dirty="0">
                <a:latin typeface="Calibri" panose="020F0502020204030204" pitchFamily="34" charset="0"/>
                <a:cs typeface="Calibri" panose="020F0502020204030204" pitchFamily="34" charset="0"/>
              </a:rPr>
              <a:t>A simple example of the discrete uniform distribution is throwing a fair dice. The possible values are 1, 2, 3, 4, 5, 6, and each time the dice is thrown the probability of a given score is 1/6. If two dice are thrown and their values added, the resulting distribution is no longer uniform since not all sums have equal probability. Although it is convenient to describe discrete uniform distributions over integers, such as this, one can also consider discrete uniform distributions over any finite set. For instance, a random permutation is a permutation generated uniformly from the permutations of a given length, and a uniform spanning tree is a spanning tree generated uniformly from the spanning trees of a given graph.</a:t>
            </a:r>
          </a:p>
        </p:txBody>
      </p:sp>
      <p:pic>
        <p:nvPicPr>
          <p:cNvPr id="2" name="Picture 1">
            <a:extLst>
              <a:ext uri="{FF2B5EF4-FFF2-40B4-BE49-F238E27FC236}">
                <a16:creationId xmlns:a16="http://schemas.microsoft.com/office/drawing/2014/main" id="{5D15E1C6-3787-4F8F-A259-617E58A39932}"/>
              </a:ext>
            </a:extLst>
          </p:cNvPr>
          <p:cNvPicPr>
            <a:picLocks noChangeAspect="1"/>
          </p:cNvPicPr>
          <p:nvPr/>
        </p:nvPicPr>
        <p:blipFill>
          <a:blip r:embed="rId7"/>
          <a:stretch>
            <a:fillRect/>
          </a:stretch>
        </p:blipFill>
        <p:spPr>
          <a:xfrm>
            <a:off x="896501" y="3102783"/>
            <a:ext cx="5006588" cy="3042320"/>
          </a:xfrm>
          <a:prstGeom prst="rect">
            <a:avLst/>
          </a:prstGeom>
        </p:spPr>
      </p:pic>
      <p:pic>
        <p:nvPicPr>
          <p:cNvPr id="3" name="Picture 2">
            <a:extLst>
              <a:ext uri="{FF2B5EF4-FFF2-40B4-BE49-F238E27FC236}">
                <a16:creationId xmlns:a16="http://schemas.microsoft.com/office/drawing/2014/main" id="{A68433E6-1C86-4E4E-840A-7837B4EEBAAB}"/>
              </a:ext>
            </a:extLst>
          </p:cNvPr>
          <p:cNvPicPr>
            <a:picLocks noChangeAspect="1"/>
          </p:cNvPicPr>
          <p:nvPr/>
        </p:nvPicPr>
        <p:blipFill>
          <a:blip r:embed="rId8"/>
          <a:stretch>
            <a:fillRect/>
          </a:stretch>
        </p:blipFill>
        <p:spPr>
          <a:xfrm>
            <a:off x="6803231" y="3629688"/>
            <a:ext cx="4886325" cy="2009775"/>
          </a:xfrm>
          <a:prstGeom prst="rect">
            <a:avLst/>
          </a:prstGeom>
        </p:spPr>
      </p:pic>
      <p:sp>
        <p:nvSpPr>
          <p:cNvPr id="14" name="Isosceles Triangle 13">
            <a:extLst>
              <a:ext uri="{FF2B5EF4-FFF2-40B4-BE49-F238E27FC236}">
                <a16:creationId xmlns:a16="http://schemas.microsoft.com/office/drawing/2014/main" id="{1415B96F-43ED-41CC-8F32-024FAFEC91D9}"/>
              </a:ext>
            </a:extLst>
          </p:cNvPr>
          <p:cNvSpPr/>
          <p:nvPr/>
        </p:nvSpPr>
        <p:spPr>
          <a:xfrm rot="5400000">
            <a:off x="5771155" y="4476154"/>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236636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Bernoulli Distribution</a:t>
            </a:r>
          </a:p>
        </p:txBody>
      </p:sp>
      <p:sp>
        <p:nvSpPr>
          <p:cNvPr id="13" name="TextBox 6">
            <a:extLst>
              <a:ext uri="{FF2B5EF4-FFF2-40B4-BE49-F238E27FC236}">
                <a16:creationId xmlns:a16="http://schemas.microsoft.com/office/drawing/2014/main" id="{92E14611-A919-4926-B4F8-C6EF98F8007C}"/>
              </a:ext>
            </a:extLst>
          </p:cNvPr>
          <p:cNvSpPr txBox="1">
            <a:spLocks noChangeArrowheads="1"/>
          </p:cNvSpPr>
          <p:nvPr/>
        </p:nvSpPr>
        <p:spPr bwMode="auto">
          <a:xfrm>
            <a:off x="202020" y="860211"/>
            <a:ext cx="11881950" cy="1600438"/>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400" dirty="0">
                <a:latin typeface="Calibri" panose="020F0502020204030204" pitchFamily="34" charset="0"/>
                <a:cs typeface="Calibri" panose="020F0502020204030204" pitchFamily="34" charset="0"/>
              </a:rPr>
              <a:t>A </a:t>
            </a:r>
            <a:r>
              <a:rPr lang="en-US" sz="1400" dirty="0" err="1">
                <a:latin typeface="Calibri" panose="020F0502020204030204" pitchFamily="34" charset="0"/>
                <a:cs typeface="Calibri" panose="020F0502020204030204" pitchFamily="34" charset="0"/>
              </a:rPr>
              <a:t>Bernouilli</a:t>
            </a:r>
            <a:r>
              <a:rPr lang="en-US" sz="1400" dirty="0">
                <a:latin typeface="Calibri" panose="020F0502020204030204" pitchFamily="34" charset="0"/>
                <a:cs typeface="Calibri" panose="020F0502020204030204" pitchFamily="34" charset="0"/>
              </a:rPr>
              <a:t> distribution is a discrete probability distribution for a </a:t>
            </a:r>
            <a:r>
              <a:rPr lang="en-US" sz="1400" dirty="0" err="1">
                <a:latin typeface="Calibri" panose="020F0502020204030204" pitchFamily="34" charset="0"/>
                <a:cs typeface="Calibri" panose="020F0502020204030204" pitchFamily="34" charset="0"/>
              </a:rPr>
              <a:t>Bernouilli</a:t>
            </a:r>
            <a:r>
              <a:rPr lang="en-US" sz="1400" dirty="0">
                <a:latin typeface="Calibri" panose="020F0502020204030204" pitchFamily="34" charset="0"/>
                <a:cs typeface="Calibri" panose="020F0502020204030204" pitchFamily="34" charset="0"/>
              </a:rPr>
              <a:t> trial — a random experiment that has only two outcomes (usually called a “Success” or a “Failure”)</a:t>
            </a:r>
          </a:p>
          <a:p>
            <a:pPr eaLnBrk="1" hangingPunct="1">
              <a:defRPr/>
            </a:pPr>
            <a:endParaRPr lang="en-US" sz="1400" dirty="0">
              <a:latin typeface="Calibri" panose="020F0502020204030204" pitchFamily="34" charset="0"/>
              <a:cs typeface="Calibri" panose="020F0502020204030204" pitchFamily="34" charset="0"/>
            </a:endParaRPr>
          </a:p>
          <a:p>
            <a:pPr eaLnBrk="1" hangingPunct="1">
              <a:defRPr/>
            </a:pPr>
            <a:r>
              <a:rPr lang="en-US" sz="1400" dirty="0">
                <a:latin typeface="Calibri" panose="020F0502020204030204" pitchFamily="34" charset="0"/>
                <a:cs typeface="Calibri" panose="020F0502020204030204" pitchFamily="34" charset="0"/>
              </a:rPr>
              <a:t>For example, the probability of getting a heads (a “success”) while flipping a coin is 0.5. The probability of “failure” is 1 – P (1 minus the probability of success, which also equals 0.5 for a coin toss). </a:t>
            </a:r>
          </a:p>
          <a:p>
            <a:pPr eaLnBrk="1" hangingPunct="1">
              <a:defRPr/>
            </a:pPr>
            <a:endParaRPr lang="en-US" sz="1400" dirty="0">
              <a:latin typeface="Calibri" panose="020F0502020204030204" pitchFamily="34" charset="0"/>
              <a:cs typeface="Calibri" panose="020F0502020204030204" pitchFamily="34" charset="0"/>
            </a:endParaRPr>
          </a:p>
          <a:p>
            <a:pPr eaLnBrk="1" hangingPunct="1">
              <a:defRPr/>
            </a:pPr>
            <a:r>
              <a:rPr lang="en-US" sz="1400" dirty="0">
                <a:latin typeface="Calibri" panose="020F0502020204030204" pitchFamily="34" charset="0"/>
                <a:cs typeface="Calibri" panose="020F0502020204030204" pitchFamily="34" charset="0"/>
              </a:rPr>
              <a:t>It is a special case of the binomial distribution for n = 1. In other words, it is a binomial distribution with a single trial (e.g. a single coin toss).</a:t>
            </a:r>
          </a:p>
        </p:txBody>
      </p:sp>
      <p:pic>
        <p:nvPicPr>
          <p:cNvPr id="7" name="Picture 6">
            <a:extLst>
              <a:ext uri="{FF2B5EF4-FFF2-40B4-BE49-F238E27FC236}">
                <a16:creationId xmlns:a16="http://schemas.microsoft.com/office/drawing/2014/main" id="{A9EB5E6E-86E9-466A-8698-0FD3C6CE9738}"/>
              </a:ext>
            </a:extLst>
          </p:cNvPr>
          <p:cNvPicPr>
            <a:picLocks noChangeAspect="1"/>
          </p:cNvPicPr>
          <p:nvPr/>
        </p:nvPicPr>
        <p:blipFill>
          <a:blip r:embed="rId7"/>
          <a:stretch>
            <a:fillRect/>
          </a:stretch>
        </p:blipFill>
        <p:spPr>
          <a:xfrm>
            <a:off x="202019" y="3476824"/>
            <a:ext cx="4674473" cy="2879526"/>
          </a:xfrm>
          <a:prstGeom prst="rect">
            <a:avLst/>
          </a:prstGeom>
        </p:spPr>
      </p:pic>
      <p:pic>
        <p:nvPicPr>
          <p:cNvPr id="9" name="Picture 8">
            <a:extLst>
              <a:ext uri="{FF2B5EF4-FFF2-40B4-BE49-F238E27FC236}">
                <a16:creationId xmlns:a16="http://schemas.microsoft.com/office/drawing/2014/main" id="{24D6966D-EDA3-4777-871F-619AF7AE73D7}"/>
              </a:ext>
            </a:extLst>
          </p:cNvPr>
          <p:cNvPicPr>
            <a:picLocks noChangeAspect="1"/>
          </p:cNvPicPr>
          <p:nvPr/>
        </p:nvPicPr>
        <p:blipFill>
          <a:blip r:embed="rId8"/>
          <a:stretch>
            <a:fillRect/>
          </a:stretch>
        </p:blipFill>
        <p:spPr>
          <a:xfrm>
            <a:off x="5043909" y="3607522"/>
            <a:ext cx="6800850" cy="1990725"/>
          </a:xfrm>
          <a:prstGeom prst="rect">
            <a:avLst/>
          </a:prstGeom>
        </p:spPr>
      </p:pic>
      <p:pic>
        <p:nvPicPr>
          <p:cNvPr id="10" name="Picture 9">
            <a:extLst>
              <a:ext uri="{FF2B5EF4-FFF2-40B4-BE49-F238E27FC236}">
                <a16:creationId xmlns:a16="http://schemas.microsoft.com/office/drawing/2014/main" id="{919015C5-A129-456F-BA70-4D0AA4724B32}"/>
              </a:ext>
            </a:extLst>
          </p:cNvPr>
          <p:cNvPicPr>
            <a:picLocks noChangeAspect="1"/>
          </p:cNvPicPr>
          <p:nvPr/>
        </p:nvPicPr>
        <p:blipFill>
          <a:blip r:embed="rId9"/>
          <a:stretch>
            <a:fillRect/>
          </a:stretch>
        </p:blipFill>
        <p:spPr>
          <a:xfrm>
            <a:off x="1664566" y="2618677"/>
            <a:ext cx="9001125" cy="600075"/>
          </a:xfrm>
          <a:prstGeom prst="rect">
            <a:avLst/>
          </a:prstGeom>
        </p:spPr>
      </p:pic>
    </p:spTree>
    <p:extLst>
      <p:ext uri="{BB962C8B-B14F-4D97-AF65-F5344CB8AC3E}">
        <p14:creationId xmlns:p14="http://schemas.microsoft.com/office/powerpoint/2010/main" val="72685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Statistics…Probability….And….!!!</a:t>
            </a:r>
          </a:p>
        </p:txBody>
      </p:sp>
      <p:sp>
        <p:nvSpPr>
          <p:cNvPr id="37" name="Text Box 4">
            <a:extLst>
              <a:ext uri="{FF2B5EF4-FFF2-40B4-BE49-F238E27FC236}">
                <a16:creationId xmlns:a16="http://schemas.microsoft.com/office/drawing/2014/main" id="{39BD964E-F215-4474-B0A6-462C3EEC0FAF}"/>
              </a:ext>
            </a:extLst>
          </p:cNvPr>
          <p:cNvSpPr txBox="1">
            <a:spLocks noChangeArrowheads="1"/>
          </p:cNvSpPr>
          <p:nvPr/>
        </p:nvSpPr>
        <p:spPr bwMode="auto">
          <a:xfrm>
            <a:off x="188761" y="946150"/>
            <a:ext cx="11814478" cy="461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pPr>
            <a:r>
              <a:rPr lang="en-US" altLang="en-US" sz="1800" dirty="0">
                <a:latin typeface="Calibri" pitchFamily="34" charset="0"/>
                <a:cs typeface="Calibri" pitchFamily="34" charset="0"/>
              </a:rPr>
              <a:t>A statistics professor plans to travel to a conference by plane. When he passes the security check, they discover a bomb in his carry-on-baggage. Of course, he is hauled off immediately for interrogation.</a:t>
            </a:r>
          </a:p>
          <a:p>
            <a:pPr algn="l">
              <a:lnSpc>
                <a:spcPct val="150000"/>
              </a:lnSpc>
              <a:buClr>
                <a:srgbClr val="3A6008"/>
              </a:buClr>
              <a:buFontTx/>
              <a:buChar char="•"/>
            </a:pPr>
            <a:r>
              <a:rPr lang="en-US" altLang="en-US" sz="1800" dirty="0">
                <a:latin typeface="Calibri" pitchFamily="34" charset="0"/>
                <a:cs typeface="Calibri" pitchFamily="34" charset="0"/>
              </a:rPr>
              <a:t>"I don't understand it!" the interrogating officer exclaims. "You're an accomplished professional, a caring family man, a pillar of your parish - and now you want to destroy that all by blowing up an airplane!"</a:t>
            </a:r>
          </a:p>
          <a:p>
            <a:pPr algn="l">
              <a:lnSpc>
                <a:spcPct val="150000"/>
              </a:lnSpc>
              <a:buClr>
                <a:srgbClr val="3A6008"/>
              </a:buClr>
              <a:buFontTx/>
              <a:buChar char="•"/>
            </a:pPr>
            <a:r>
              <a:rPr lang="en-US" altLang="en-US" sz="1800" dirty="0">
                <a:latin typeface="Calibri" pitchFamily="34" charset="0"/>
                <a:cs typeface="Calibri" pitchFamily="34" charset="0"/>
              </a:rPr>
              <a:t>"Sorry", the professor interrupts him. "I had never intended to blow up the plane."</a:t>
            </a:r>
          </a:p>
          <a:p>
            <a:pPr algn="l">
              <a:lnSpc>
                <a:spcPct val="150000"/>
              </a:lnSpc>
              <a:buClr>
                <a:srgbClr val="3A6008"/>
              </a:buClr>
              <a:buFontTx/>
              <a:buChar char="•"/>
            </a:pPr>
            <a:r>
              <a:rPr lang="en-US" altLang="en-US" sz="1800" dirty="0">
                <a:latin typeface="Calibri" pitchFamily="34" charset="0"/>
                <a:cs typeface="Calibri" pitchFamily="34" charset="0"/>
              </a:rPr>
              <a:t>"So, for what reason else did you try to bring a bomb on board?!"</a:t>
            </a:r>
          </a:p>
          <a:p>
            <a:pPr algn="l">
              <a:lnSpc>
                <a:spcPct val="150000"/>
              </a:lnSpc>
              <a:buClr>
                <a:srgbClr val="3A6008"/>
              </a:buClr>
              <a:buFontTx/>
              <a:buChar char="•"/>
            </a:pPr>
            <a:r>
              <a:rPr lang="en-US" altLang="en-US" sz="1800" dirty="0">
                <a:latin typeface="Calibri" pitchFamily="34" charset="0"/>
                <a:cs typeface="Calibri" pitchFamily="34" charset="0"/>
              </a:rPr>
              <a:t>"Let me explain. Statistics shows that the probability of a bomb being on an airplane is 1/1000. That's quite high if you think about it - so high that I wouldn't have any peace of mind on a flight."</a:t>
            </a:r>
          </a:p>
          <a:p>
            <a:pPr algn="l">
              <a:lnSpc>
                <a:spcPct val="150000"/>
              </a:lnSpc>
              <a:buClr>
                <a:srgbClr val="3A6008"/>
              </a:buClr>
              <a:buFontTx/>
              <a:buChar char="•"/>
            </a:pPr>
            <a:r>
              <a:rPr lang="en-US" altLang="en-US" sz="1800" dirty="0">
                <a:latin typeface="Calibri" pitchFamily="34" charset="0"/>
                <a:cs typeface="Calibri" pitchFamily="34" charset="0"/>
              </a:rPr>
              <a:t>"And what does this have to do with you bringing a bomb on board of a plane?"</a:t>
            </a:r>
          </a:p>
          <a:p>
            <a:pPr algn="l">
              <a:lnSpc>
                <a:spcPct val="150000"/>
              </a:lnSpc>
              <a:buClr>
                <a:srgbClr val="3A6008"/>
              </a:buClr>
              <a:buFontTx/>
              <a:buChar char="•"/>
            </a:pPr>
            <a:r>
              <a:rPr lang="en-US" altLang="en-US" sz="1800" dirty="0">
                <a:latin typeface="Calibri" pitchFamily="34" charset="0"/>
                <a:cs typeface="Calibri" pitchFamily="34" charset="0"/>
              </a:rPr>
              <a:t>"You see, since the probability of one bomb being on my plane is 1/1000, the chance that there are two bombs is 1/1000000. If I already bring one, the chance of another bomb being around is actually 1/1000000, and I am much safer..." </a:t>
            </a:r>
          </a:p>
        </p:txBody>
      </p:sp>
    </p:spTree>
    <p:extLst>
      <p:ext uri="{BB962C8B-B14F-4D97-AF65-F5344CB8AC3E}">
        <p14:creationId xmlns:p14="http://schemas.microsoft.com/office/powerpoint/2010/main" val="33051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Binomial Distribution</a:t>
            </a:r>
          </a:p>
        </p:txBody>
      </p:sp>
      <p:sp>
        <p:nvSpPr>
          <p:cNvPr id="13" name="TextBox 6">
            <a:extLst>
              <a:ext uri="{FF2B5EF4-FFF2-40B4-BE49-F238E27FC236}">
                <a16:creationId xmlns:a16="http://schemas.microsoft.com/office/drawing/2014/main" id="{92E14611-A919-4926-B4F8-C6EF98F8007C}"/>
              </a:ext>
            </a:extLst>
          </p:cNvPr>
          <p:cNvSpPr txBox="1">
            <a:spLocks noChangeArrowheads="1"/>
          </p:cNvSpPr>
          <p:nvPr/>
        </p:nvSpPr>
        <p:spPr bwMode="auto">
          <a:xfrm>
            <a:off x="202020" y="860211"/>
            <a:ext cx="11881950" cy="584775"/>
          </a:xfrm>
          <a:prstGeom prst="rect">
            <a:avLst/>
          </a:prstGeom>
          <a:ln>
            <a:solidFill>
              <a:schemeClr val="accent1"/>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1600" dirty="0">
                <a:latin typeface="Calibri" panose="020F0502020204030204" pitchFamily="34" charset="0"/>
                <a:cs typeface="Calibri" panose="020F0502020204030204" pitchFamily="34" charset="0"/>
              </a:rPr>
              <a:t>Binomial Distribution: This probability distribution describes the probability of having exactly ‘k’ successes in ‘n’  independent Bernoulli trials with probability of success ‘p’</a:t>
            </a:r>
          </a:p>
        </p:txBody>
      </p:sp>
      <p:pic>
        <p:nvPicPr>
          <p:cNvPr id="10" name="Picture 4">
            <a:extLst>
              <a:ext uri="{FF2B5EF4-FFF2-40B4-BE49-F238E27FC236}">
                <a16:creationId xmlns:a16="http://schemas.microsoft.com/office/drawing/2014/main" id="{DB681302-6372-41E9-B13A-2ECB95774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020" y="1694892"/>
            <a:ext cx="5434851" cy="148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a:extLst>
              <a:ext uri="{FF2B5EF4-FFF2-40B4-BE49-F238E27FC236}">
                <a16:creationId xmlns:a16="http://schemas.microsoft.com/office/drawing/2014/main" id="{2846FC0F-82A3-4942-960E-61D79B0665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020" y="3610434"/>
            <a:ext cx="5434851"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17AC5D6-5BE4-4A8E-95E6-331998A841C4}"/>
              </a:ext>
            </a:extLst>
          </p:cNvPr>
          <p:cNvPicPr>
            <a:picLocks noChangeAspect="1"/>
          </p:cNvPicPr>
          <p:nvPr/>
        </p:nvPicPr>
        <p:blipFill>
          <a:blip r:embed="rId9"/>
          <a:stretch>
            <a:fillRect/>
          </a:stretch>
        </p:blipFill>
        <p:spPr>
          <a:xfrm>
            <a:off x="6095999" y="2651627"/>
            <a:ext cx="5562600" cy="2295525"/>
          </a:xfrm>
          <a:prstGeom prst="rect">
            <a:avLst/>
          </a:prstGeom>
        </p:spPr>
      </p:pic>
    </p:spTree>
    <p:extLst>
      <p:ext uri="{BB962C8B-B14F-4D97-AF65-F5344CB8AC3E}">
        <p14:creationId xmlns:p14="http://schemas.microsoft.com/office/powerpoint/2010/main" val="2199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Binomial Distribution -  Example</a:t>
            </a:r>
          </a:p>
        </p:txBody>
      </p:sp>
      <p:grpSp>
        <p:nvGrpSpPr>
          <p:cNvPr id="7" name="Group 6">
            <a:extLst>
              <a:ext uri="{FF2B5EF4-FFF2-40B4-BE49-F238E27FC236}">
                <a16:creationId xmlns:a16="http://schemas.microsoft.com/office/drawing/2014/main" id="{4CE88D14-CC97-479B-B559-B4FC483485CC}"/>
              </a:ext>
            </a:extLst>
          </p:cNvPr>
          <p:cNvGrpSpPr/>
          <p:nvPr/>
        </p:nvGrpSpPr>
        <p:grpSpPr>
          <a:xfrm>
            <a:off x="347240" y="857515"/>
            <a:ext cx="6250330" cy="5347482"/>
            <a:chOff x="347240" y="857515"/>
            <a:chExt cx="7755038" cy="5347482"/>
          </a:xfrm>
        </p:grpSpPr>
        <p:pic>
          <p:nvPicPr>
            <p:cNvPr id="2" name="Picture 1">
              <a:extLst>
                <a:ext uri="{FF2B5EF4-FFF2-40B4-BE49-F238E27FC236}">
                  <a16:creationId xmlns:a16="http://schemas.microsoft.com/office/drawing/2014/main" id="{A5294339-C0F6-4249-B7CC-F554BEA3F234}"/>
                </a:ext>
              </a:extLst>
            </p:cNvPr>
            <p:cNvPicPr>
              <a:picLocks noChangeAspect="1"/>
            </p:cNvPicPr>
            <p:nvPr/>
          </p:nvPicPr>
          <p:blipFill>
            <a:blip r:embed="rId7"/>
            <a:stretch>
              <a:fillRect/>
            </a:stretch>
          </p:blipFill>
          <p:spPr>
            <a:xfrm>
              <a:off x="347240" y="857515"/>
              <a:ext cx="7755038" cy="2778837"/>
            </a:xfrm>
            <a:prstGeom prst="rect">
              <a:avLst/>
            </a:prstGeom>
          </p:spPr>
        </p:pic>
        <p:pic>
          <p:nvPicPr>
            <p:cNvPr id="3" name="Picture 2">
              <a:extLst>
                <a:ext uri="{FF2B5EF4-FFF2-40B4-BE49-F238E27FC236}">
                  <a16:creationId xmlns:a16="http://schemas.microsoft.com/office/drawing/2014/main" id="{0E74A1C4-E9F4-4C10-B73E-8C5F68AA82BB}"/>
                </a:ext>
              </a:extLst>
            </p:cNvPr>
            <p:cNvPicPr>
              <a:picLocks noChangeAspect="1"/>
            </p:cNvPicPr>
            <p:nvPr/>
          </p:nvPicPr>
          <p:blipFill>
            <a:blip r:embed="rId8"/>
            <a:stretch>
              <a:fillRect/>
            </a:stretch>
          </p:blipFill>
          <p:spPr>
            <a:xfrm>
              <a:off x="347240" y="3636353"/>
              <a:ext cx="7755038" cy="2568644"/>
            </a:xfrm>
            <a:prstGeom prst="rect">
              <a:avLst/>
            </a:prstGeom>
          </p:spPr>
        </p:pic>
      </p:grpSp>
      <p:pic>
        <p:nvPicPr>
          <p:cNvPr id="14" name="Picture 13">
            <a:extLst>
              <a:ext uri="{FF2B5EF4-FFF2-40B4-BE49-F238E27FC236}">
                <a16:creationId xmlns:a16="http://schemas.microsoft.com/office/drawing/2014/main" id="{075EC1A9-B971-4550-822C-DA7C34C5ED4F}"/>
              </a:ext>
            </a:extLst>
          </p:cNvPr>
          <p:cNvPicPr>
            <a:picLocks noChangeAspect="1"/>
          </p:cNvPicPr>
          <p:nvPr/>
        </p:nvPicPr>
        <p:blipFill>
          <a:blip r:embed="rId9"/>
          <a:stretch>
            <a:fillRect/>
          </a:stretch>
        </p:blipFill>
        <p:spPr>
          <a:xfrm>
            <a:off x="6825085" y="1175734"/>
            <a:ext cx="5019675" cy="4714875"/>
          </a:xfrm>
          <a:prstGeom prst="rect">
            <a:avLst/>
          </a:prstGeom>
        </p:spPr>
      </p:pic>
    </p:spTree>
    <p:extLst>
      <p:ext uri="{BB962C8B-B14F-4D97-AF65-F5344CB8AC3E}">
        <p14:creationId xmlns:p14="http://schemas.microsoft.com/office/powerpoint/2010/main" val="391211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Poisson Distribution</a:t>
            </a:r>
          </a:p>
        </p:txBody>
      </p:sp>
      <p:sp>
        <p:nvSpPr>
          <p:cNvPr id="10" name="Rectangle 12">
            <a:extLst>
              <a:ext uri="{FF2B5EF4-FFF2-40B4-BE49-F238E27FC236}">
                <a16:creationId xmlns:a16="http://schemas.microsoft.com/office/drawing/2014/main" id="{B5C637F8-4269-4B9C-A330-A9BC7D472D06}"/>
              </a:ext>
            </a:extLst>
          </p:cNvPr>
          <p:cNvSpPr>
            <a:spLocks noChangeArrowheads="1"/>
          </p:cNvSpPr>
          <p:nvPr/>
        </p:nvSpPr>
        <p:spPr bwMode="auto">
          <a:xfrm>
            <a:off x="255045" y="822686"/>
            <a:ext cx="11782626" cy="58477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600" b="1" u="sng" dirty="0">
                <a:latin typeface="Calibri" pitchFamily="34" charset="0"/>
              </a:rPr>
              <a:t>Poisson Distribution: </a:t>
            </a:r>
            <a:r>
              <a:rPr lang="en-IN" altLang="en-US" sz="1600" dirty="0">
                <a:latin typeface="Calibri" pitchFamily="34" charset="0"/>
              </a:rPr>
              <a:t>A probability distribution that arises when counting the number of occurrences of a  rare event in a long series of trials.</a:t>
            </a:r>
          </a:p>
        </p:txBody>
      </p:sp>
      <p:pic>
        <p:nvPicPr>
          <p:cNvPr id="11" name="Picture 10" descr="http://2.bp.blogspot.com/-LhEXYNP4Hhs/TWZ-TIKlEKI/AAAAAAAAAT8/hScuNmJ9pYI/s1600/PoissonPDF.png">
            <a:extLst>
              <a:ext uri="{FF2B5EF4-FFF2-40B4-BE49-F238E27FC236}">
                <a16:creationId xmlns:a16="http://schemas.microsoft.com/office/drawing/2014/main" id="{A7853246-1792-4F49-9926-3133080721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1329" y="1675533"/>
            <a:ext cx="34798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1566FCE-A2AC-456E-A16E-AC32A52212C8}"/>
              </a:ext>
            </a:extLst>
          </p:cNvPr>
          <p:cNvSpPr txBox="1">
            <a:spLocks noChangeArrowheads="1"/>
          </p:cNvSpPr>
          <p:nvPr/>
        </p:nvSpPr>
        <p:spPr bwMode="auto">
          <a:xfrm>
            <a:off x="6323806" y="1675533"/>
            <a:ext cx="5365750" cy="738664"/>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b="1" i="1" dirty="0">
                <a:latin typeface="Calibri" pitchFamily="34" charset="0"/>
              </a:rPr>
              <a:t>Where</a:t>
            </a:r>
            <a:r>
              <a:rPr lang="en-US" altLang="en-US" sz="1400" dirty="0">
                <a:latin typeface="Calibri" pitchFamily="34" charset="0"/>
              </a:rPr>
              <a:t> --- m : average rate of value </a:t>
            </a:r>
          </a:p>
          <a:p>
            <a:pPr algn="l" eaLnBrk="1" hangingPunct="1">
              <a:defRPr/>
            </a:pPr>
            <a:r>
              <a:rPr lang="en-IN" altLang="en-US" sz="1400" dirty="0">
                <a:latin typeface="Calibri" pitchFamily="34" charset="0"/>
              </a:rPr>
              <a:t>                   x :  Poisson random variable</a:t>
            </a:r>
          </a:p>
          <a:p>
            <a:pPr algn="l" eaLnBrk="1" hangingPunct="1">
              <a:defRPr/>
            </a:pPr>
            <a:r>
              <a:rPr lang="en-IN" altLang="en-US" sz="1400" dirty="0">
                <a:latin typeface="Calibri" pitchFamily="34" charset="0"/>
              </a:rPr>
              <a:t>                   e :  Base of logarithm(e=2.718)</a:t>
            </a:r>
          </a:p>
        </p:txBody>
      </p:sp>
      <p:pic>
        <p:nvPicPr>
          <p:cNvPr id="13" name="Picture 4" descr="http://earthquake.usgs.gov/learn/glossary/images/POISSON.GIF">
            <a:extLst>
              <a:ext uri="{FF2B5EF4-FFF2-40B4-BE49-F238E27FC236}">
                <a16:creationId xmlns:a16="http://schemas.microsoft.com/office/drawing/2014/main" id="{D7B2E3F0-26C0-4527-903B-53CD8C822C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045" y="2567354"/>
            <a:ext cx="4746625"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1">
            <a:extLst>
              <a:ext uri="{FF2B5EF4-FFF2-40B4-BE49-F238E27FC236}">
                <a16:creationId xmlns:a16="http://schemas.microsoft.com/office/drawing/2014/main" id="{BDFAB06F-8E5F-44B5-80BE-61EE4ECC20DE}"/>
              </a:ext>
            </a:extLst>
          </p:cNvPr>
          <p:cNvSpPr txBox="1">
            <a:spLocks noChangeArrowheads="1"/>
          </p:cNvSpPr>
          <p:nvPr/>
        </p:nvSpPr>
        <p:spPr bwMode="auto">
          <a:xfrm>
            <a:off x="5541380" y="3287022"/>
            <a:ext cx="6021729" cy="206210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342900" indent="-3429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algn="l" eaLnBrk="1" hangingPunct="1">
              <a:buFont typeface="Arial" panose="020B0604020202020204" pitchFamily="34" charset="0"/>
              <a:buChar char="•"/>
              <a:defRPr/>
            </a:pPr>
            <a:r>
              <a:rPr lang="en-US" altLang="en-US" sz="1600" dirty="0">
                <a:latin typeface="Calibri" pitchFamily="34" charset="0"/>
              </a:rPr>
              <a:t>Used to model the rates of occurrence of an event , that is the number of occurrences in a unit of measure</a:t>
            </a:r>
          </a:p>
          <a:p>
            <a:pPr marL="285750" indent="-285750" algn="l" eaLnBrk="1" hangingPunct="1">
              <a:buFont typeface="Arial" panose="020B0604020202020204" pitchFamily="34" charset="0"/>
              <a:buChar char="•"/>
              <a:defRPr/>
            </a:pPr>
            <a:r>
              <a:rPr lang="en-US" altLang="en-US" sz="1600" dirty="0">
                <a:latin typeface="Calibri" pitchFamily="34" charset="0"/>
              </a:rPr>
              <a:t>Events can happen at  any point along a continuum </a:t>
            </a:r>
          </a:p>
          <a:p>
            <a:pPr marL="285750" indent="-285750" algn="l" eaLnBrk="1" hangingPunct="1">
              <a:buFont typeface="Arial" panose="020B0604020202020204" pitchFamily="34" charset="0"/>
              <a:buChar char="•"/>
              <a:defRPr/>
            </a:pPr>
            <a:r>
              <a:rPr lang="en-US" altLang="en-US" sz="1600" dirty="0">
                <a:latin typeface="Calibri" pitchFamily="34" charset="0"/>
              </a:rPr>
              <a:t>At any particular point, the probability of an event is small</a:t>
            </a:r>
          </a:p>
          <a:p>
            <a:pPr marL="285750" indent="-285750" algn="l" eaLnBrk="1" hangingPunct="1">
              <a:buFont typeface="Arial" panose="020B0604020202020204" pitchFamily="34" charset="0"/>
              <a:buChar char="•"/>
              <a:defRPr/>
            </a:pPr>
            <a:r>
              <a:rPr lang="en-US" altLang="en-US" sz="1600" dirty="0">
                <a:latin typeface="Calibri" pitchFamily="34" charset="0"/>
              </a:rPr>
              <a:t>The average number of events is constant over a unit of measure  </a:t>
            </a:r>
          </a:p>
          <a:p>
            <a:pPr marL="285750" indent="-285750" algn="l" eaLnBrk="1" hangingPunct="1">
              <a:buFont typeface="Arial" panose="020B0604020202020204" pitchFamily="34" charset="0"/>
              <a:buChar char="•"/>
              <a:defRPr/>
            </a:pPr>
            <a:r>
              <a:rPr lang="en-US" altLang="en-US" sz="1600" dirty="0">
                <a:latin typeface="Calibri" pitchFamily="34" charset="0"/>
              </a:rPr>
              <a:t>Independent events</a:t>
            </a:r>
          </a:p>
          <a:p>
            <a:pPr marL="285750" indent="-285750" algn="l" eaLnBrk="1" hangingPunct="1">
              <a:buFont typeface="Arial" panose="020B0604020202020204" pitchFamily="34" charset="0"/>
              <a:buChar char="•"/>
              <a:defRPr/>
            </a:pPr>
            <a:r>
              <a:rPr lang="en-US" altLang="en-US" sz="1600" dirty="0">
                <a:latin typeface="Calibri" pitchFamily="34" charset="0"/>
              </a:rPr>
              <a:t>One parameter (m : the average number of events in a unit of measure)</a:t>
            </a:r>
          </a:p>
        </p:txBody>
      </p:sp>
    </p:spTree>
    <p:extLst>
      <p:ext uri="{BB962C8B-B14F-4D97-AF65-F5344CB8AC3E}">
        <p14:creationId xmlns:p14="http://schemas.microsoft.com/office/powerpoint/2010/main" val="24057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Poisson Distribution – Example (1/2)</a:t>
            </a:r>
          </a:p>
        </p:txBody>
      </p:sp>
      <p:pic>
        <p:nvPicPr>
          <p:cNvPr id="2" name="Picture 1">
            <a:extLst>
              <a:ext uri="{FF2B5EF4-FFF2-40B4-BE49-F238E27FC236}">
                <a16:creationId xmlns:a16="http://schemas.microsoft.com/office/drawing/2014/main" id="{1E15C651-9945-4C59-A18B-9221DE839F92}"/>
              </a:ext>
            </a:extLst>
          </p:cNvPr>
          <p:cNvPicPr>
            <a:picLocks noChangeAspect="1"/>
          </p:cNvPicPr>
          <p:nvPr/>
        </p:nvPicPr>
        <p:blipFill>
          <a:blip r:embed="rId7"/>
          <a:stretch>
            <a:fillRect/>
          </a:stretch>
        </p:blipFill>
        <p:spPr>
          <a:xfrm>
            <a:off x="370114" y="1380122"/>
            <a:ext cx="4234166" cy="2302328"/>
          </a:xfrm>
          <a:prstGeom prst="rect">
            <a:avLst/>
          </a:prstGeom>
        </p:spPr>
      </p:pic>
      <p:pic>
        <p:nvPicPr>
          <p:cNvPr id="7" name="Picture 6">
            <a:extLst>
              <a:ext uri="{FF2B5EF4-FFF2-40B4-BE49-F238E27FC236}">
                <a16:creationId xmlns:a16="http://schemas.microsoft.com/office/drawing/2014/main" id="{DC4CD174-484A-47A1-BD9C-B1DFE63AE9A9}"/>
              </a:ext>
            </a:extLst>
          </p:cNvPr>
          <p:cNvPicPr>
            <a:picLocks noChangeAspect="1"/>
          </p:cNvPicPr>
          <p:nvPr/>
        </p:nvPicPr>
        <p:blipFill>
          <a:blip r:embed="rId8"/>
          <a:stretch>
            <a:fillRect/>
          </a:stretch>
        </p:blipFill>
        <p:spPr>
          <a:xfrm>
            <a:off x="4724400" y="898073"/>
            <a:ext cx="7293429" cy="3571299"/>
          </a:xfrm>
          <a:prstGeom prst="rect">
            <a:avLst/>
          </a:prstGeom>
        </p:spPr>
      </p:pic>
    </p:spTree>
    <p:extLst>
      <p:ext uri="{BB962C8B-B14F-4D97-AF65-F5344CB8AC3E}">
        <p14:creationId xmlns:p14="http://schemas.microsoft.com/office/powerpoint/2010/main" val="127447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Poisson Distribution – Example (2/2)</a:t>
            </a:r>
          </a:p>
        </p:txBody>
      </p:sp>
      <p:pic>
        <p:nvPicPr>
          <p:cNvPr id="3" name="Picture 2">
            <a:extLst>
              <a:ext uri="{FF2B5EF4-FFF2-40B4-BE49-F238E27FC236}">
                <a16:creationId xmlns:a16="http://schemas.microsoft.com/office/drawing/2014/main" id="{56CAFA9B-121E-4C86-A286-07225883D0A6}"/>
              </a:ext>
            </a:extLst>
          </p:cNvPr>
          <p:cNvPicPr>
            <a:picLocks noChangeAspect="1"/>
          </p:cNvPicPr>
          <p:nvPr/>
        </p:nvPicPr>
        <p:blipFill>
          <a:blip r:embed="rId7"/>
          <a:stretch>
            <a:fillRect/>
          </a:stretch>
        </p:blipFill>
        <p:spPr>
          <a:xfrm>
            <a:off x="207487" y="1511753"/>
            <a:ext cx="5997466" cy="3952875"/>
          </a:xfrm>
          <a:prstGeom prst="rect">
            <a:avLst/>
          </a:prstGeom>
        </p:spPr>
      </p:pic>
      <p:pic>
        <p:nvPicPr>
          <p:cNvPr id="9" name="Picture 8">
            <a:extLst>
              <a:ext uri="{FF2B5EF4-FFF2-40B4-BE49-F238E27FC236}">
                <a16:creationId xmlns:a16="http://schemas.microsoft.com/office/drawing/2014/main" id="{393B5C54-C9AC-4BC2-AE8A-85DF1CB1C0D7}"/>
              </a:ext>
            </a:extLst>
          </p:cNvPr>
          <p:cNvPicPr>
            <a:picLocks noChangeAspect="1"/>
          </p:cNvPicPr>
          <p:nvPr/>
        </p:nvPicPr>
        <p:blipFill>
          <a:blip r:embed="rId8"/>
          <a:stretch>
            <a:fillRect/>
          </a:stretch>
        </p:blipFill>
        <p:spPr>
          <a:xfrm>
            <a:off x="6204953" y="1511753"/>
            <a:ext cx="5866871" cy="4175351"/>
          </a:xfrm>
          <a:prstGeom prst="rect">
            <a:avLst/>
          </a:prstGeom>
        </p:spPr>
      </p:pic>
    </p:spTree>
    <p:extLst>
      <p:ext uri="{BB962C8B-B14F-4D97-AF65-F5344CB8AC3E}">
        <p14:creationId xmlns:p14="http://schemas.microsoft.com/office/powerpoint/2010/main" val="173425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Density Curves – What are they &amp; Where they are coming from?</a:t>
            </a:r>
          </a:p>
        </p:txBody>
      </p:sp>
      <p:sp>
        <p:nvSpPr>
          <p:cNvPr id="11" name="TextBox 10">
            <a:extLst>
              <a:ext uri="{FF2B5EF4-FFF2-40B4-BE49-F238E27FC236}">
                <a16:creationId xmlns:a16="http://schemas.microsoft.com/office/drawing/2014/main" id="{18D8ED68-A106-4894-9813-19B030A4E0FE}"/>
              </a:ext>
            </a:extLst>
          </p:cNvPr>
          <p:cNvSpPr txBox="1"/>
          <p:nvPr/>
        </p:nvSpPr>
        <p:spPr>
          <a:xfrm>
            <a:off x="76200" y="2728641"/>
            <a:ext cx="1426029" cy="492443"/>
          </a:xfrm>
          <a:prstGeom prst="rect">
            <a:avLst/>
          </a:prstGeom>
          <a:noFill/>
        </p:spPr>
        <p:txBody>
          <a:bodyPr wrap="square" lIns="0" tIns="0" rIns="0" bIns="0" rtlCol="0">
            <a:spAutoFit/>
          </a:bodyPr>
          <a:lstStyle/>
          <a:p>
            <a:pPr algn="ctr"/>
            <a:r>
              <a:rPr lang="en-US" sz="1600" b="1" dirty="0"/>
              <a:t>N = 20</a:t>
            </a:r>
          </a:p>
          <a:p>
            <a:pPr algn="ctr"/>
            <a:r>
              <a:rPr lang="en-US" sz="1600" b="1" dirty="0"/>
              <a:t>Weights in </a:t>
            </a:r>
            <a:r>
              <a:rPr lang="en-US" sz="1600" b="1" dirty="0" err="1"/>
              <a:t>lbs</a:t>
            </a:r>
            <a:endParaRPr lang="en-US" sz="1600" b="1" dirty="0"/>
          </a:p>
        </p:txBody>
      </p:sp>
      <p:pic>
        <p:nvPicPr>
          <p:cNvPr id="12" name="Picture 11">
            <a:extLst>
              <a:ext uri="{FF2B5EF4-FFF2-40B4-BE49-F238E27FC236}">
                <a16:creationId xmlns:a16="http://schemas.microsoft.com/office/drawing/2014/main" id="{0B2B28A7-D618-48E6-AC56-E148544F02B8}"/>
              </a:ext>
            </a:extLst>
          </p:cNvPr>
          <p:cNvPicPr>
            <a:picLocks noChangeAspect="1"/>
          </p:cNvPicPr>
          <p:nvPr/>
        </p:nvPicPr>
        <p:blipFill>
          <a:blip r:embed="rId7"/>
          <a:stretch>
            <a:fillRect/>
          </a:stretch>
        </p:blipFill>
        <p:spPr>
          <a:xfrm>
            <a:off x="1602799" y="771108"/>
            <a:ext cx="4114800" cy="2729221"/>
          </a:xfrm>
          <a:prstGeom prst="rect">
            <a:avLst/>
          </a:prstGeom>
        </p:spPr>
      </p:pic>
      <p:pic>
        <p:nvPicPr>
          <p:cNvPr id="13" name="Picture 12">
            <a:extLst>
              <a:ext uri="{FF2B5EF4-FFF2-40B4-BE49-F238E27FC236}">
                <a16:creationId xmlns:a16="http://schemas.microsoft.com/office/drawing/2014/main" id="{8C2AA28D-5936-42AE-BB95-11BBA0FCA1BA}"/>
              </a:ext>
            </a:extLst>
          </p:cNvPr>
          <p:cNvPicPr>
            <a:picLocks noChangeAspect="1"/>
          </p:cNvPicPr>
          <p:nvPr/>
        </p:nvPicPr>
        <p:blipFill>
          <a:blip r:embed="rId8"/>
          <a:stretch>
            <a:fillRect/>
          </a:stretch>
        </p:blipFill>
        <p:spPr>
          <a:xfrm>
            <a:off x="6800289" y="771108"/>
            <a:ext cx="4114800" cy="2729221"/>
          </a:xfrm>
          <a:prstGeom prst="rect">
            <a:avLst/>
          </a:prstGeom>
        </p:spPr>
      </p:pic>
      <p:sp>
        <p:nvSpPr>
          <p:cNvPr id="14" name="Isosceles Triangle 13">
            <a:extLst>
              <a:ext uri="{FF2B5EF4-FFF2-40B4-BE49-F238E27FC236}">
                <a16:creationId xmlns:a16="http://schemas.microsoft.com/office/drawing/2014/main" id="{789D7EFA-E8D3-4156-ACB1-75CA9C117571}"/>
              </a:ext>
            </a:extLst>
          </p:cNvPr>
          <p:cNvSpPr/>
          <p:nvPr/>
        </p:nvSpPr>
        <p:spPr>
          <a:xfrm rot="5400000">
            <a:off x="5661069" y="2352721"/>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5" name="Picture 14">
            <a:extLst>
              <a:ext uri="{FF2B5EF4-FFF2-40B4-BE49-F238E27FC236}">
                <a16:creationId xmlns:a16="http://schemas.microsoft.com/office/drawing/2014/main" id="{EF83A5CB-692B-4A1A-9C46-E6C8DED914AD}"/>
              </a:ext>
            </a:extLst>
          </p:cNvPr>
          <p:cNvPicPr>
            <a:picLocks noChangeAspect="1"/>
          </p:cNvPicPr>
          <p:nvPr/>
        </p:nvPicPr>
        <p:blipFill>
          <a:blip r:embed="rId9"/>
          <a:stretch>
            <a:fillRect/>
          </a:stretch>
        </p:blipFill>
        <p:spPr>
          <a:xfrm>
            <a:off x="1588163" y="3590072"/>
            <a:ext cx="9326926" cy="2729221"/>
          </a:xfrm>
          <a:prstGeom prst="rect">
            <a:avLst/>
          </a:prstGeom>
        </p:spPr>
      </p:pic>
      <p:sp>
        <p:nvSpPr>
          <p:cNvPr id="16" name="TextBox 15">
            <a:extLst>
              <a:ext uri="{FF2B5EF4-FFF2-40B4-BE49-F238E27FC236}">
                <a16:creationId xmlns:a16="http://schemas.microsoft.com/office/drawing/2014/main" id="{B74B04EE-98D1-4059-B5EA-084EA98D16F7}"/>
              </a:ext>
            </a:extLst>
          </p:cNvPr>
          <p:cNvSpPr txBox="1"/>
          <p:nvPr/>
        </p:nvSpPr>
        <p:spPr>
          <a:xfrm>
            <a:off x="9374321" y="1727624"/>
            <a:ext cx="1426029" cy="492443"/>
          </a:xfrm>
          <a:prstGeom prst="rect">
            <a:avLst/>
          </a:prstGeom>
          <a:noFill/>
        </p:spPr>
        <p:txBody>
          <a:bodyPr wrap="square" lIns="0" tIns="0" rIns="0" bIns="0" rtlCol="0">
            <a:spAutoFit/>
          </a:bodyPr>
          <a:lstStyle/>
          <a:p>
            <a:pPr algn="ctr"/>
            <a:r>
              <a:rPr lang="en-US" sz="1600" b="1" dirty="0"/>
              <a:t>Proportions of Individuals</a:t>
            </a:r>
          </a:p>
        </p:txBody>
      </p:sp>
    </p:spTree>
    <p:extLst>
      <p:ext uri="{BB962C8B-B14F-4D97-AF65-F5344CB8AC3E}">
        <p14:creationId xmlns:p14="http://schemas.microsoft.com/office/powerpoint/2010/main" val="84481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Where it is coming from – A Curve around the histogram itself…</a:t>
            </a:r>
          </a:p>
        </p:txBody>
      </p:sp>
      <p:sp>
        <p:nvSpPr>
          <p:cNvPr id="14" name="Isosceles Triangle 13">
            <a:extLst>
              <a:ext uri="{FF2B5EF4-FFF2-40B4-BE49-F238E27FC236}">
                <a16:creationId xmlns:a16="http://schemas.microsoft.com/office/drawing/2014/main" id="{789D7EFA-E8D3-4156-ACB1-75CA9C117571}"/>
              </a:ext>
            </a:extLst>
          </p:cNvPr>
          <p:cNvSpPr/>
          <p:nvPr/>
        </p:nvSpPr>
        <p:spPr>
          <a:xfrm rot="5400000">
            <a:off x="5309062" y="261566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 name="Picture 1">
            <a:extLst>
              <a:ext uri="{FF2B5EF4-FFF2-40B4-BE49-F238E27FC236}">
                <a16:creationId xmlns:a16="http://schemas.microsoft.com/office/drawing/2014/main" id="{D6FD2AA4-A6F8-4A9B-A99B-6367650F0825}"/>
              </a:ext>
            </a:extLst>
          </p:cNvPr>
          <p:cNvPicPr>
            <a:picLocks noChangeAspect="1"/>
          </p:cNvPicPr>
          <p:nvPr/>
        </p:nvPicPr>
        <p:blipFill>
          <a:blip r:embed="rId7"/>
          <a:stretch>
            <a:fillRect/>
          </a:stretch>
        </p:blipFill>
        <p:spPr>
          <a:xfrm>
            <a:off x="1072207" y="731277"/>
            <a:ext cx="4038670" cy="2729221"/>
          </a:xfrm>
          <a:prstGeom prst="rect">
            <a:avLst/>
          </a:prstGeom>
        </p:spPr>
      </p:pic>
      <p:pic>
        <p:nvPicPr>
          <p:cNvPr id="3" name="Picture 2">
            <a:extLst>
              <a:ext uri="{FF2B5EF4-FFF2-40B4-BE49-F238E27FC236}">
                <a16:creationId xmlns:a16="http://schemas.microsoft.com/office/drawing/2014/main" id="{5EBB0853-83B8-47A0-84B6-3E60FB3EE5F9}"/>
              </a:ext>
            </a:extLst>
          </p:cNvPr>
          <p:cNvPicPr>
            <a:picLocks noChangeAspect="1"/>
          </p:cNvPicPr>
          <p:nvPr/>
        </p:nvPicPr>
        <p:blipFill>
          <a:blip r:embed="rId8"/>
          <a:stretch>
            <a:fillRect/>
          </a:stretch>
        </p:blipFill>
        <p:spPr>
          <a:xfrm>
            <a:off x="6983150" y="731277"/>
            <a:ext cx="4038670" cy="2729222"/>
          </a:xfrm>
          <a:prstGeom prst="rect">
            <a:avLst/>
          </a:prstGeom>
        </p:spPr>
      </p:pic>
      <p:pic>
        <p:nvPicPr>
          <p:cNvPr id="9" name="Picture 8">
            <a:extLst>
              <a:ext uri="{FF2B5EF4-FFF2-40B4-BE49-F238E27FC236}">
                <a16:creationId xmlns:a16="http://schemas.microsoft.com/office/drawing/2014/main" id="{66C619E1-8662-4B46-8B0A-344F8DBCC5F2}"/>
              </a:ext>
            </a:extLst>
          </p:cNvPr>
          <p:cNvPicPr>
            <a:picLocks noChangeAspect="1"/>
          </p:cNvPicPr>
          <p:nvPr/>
        </p:nvPicPr>
        <p:blipFill>
          <a:blip r:embed="rId9"/>
          <a:stretch>
            <a:fillRect/>
          </a:stretch>
        </p:blipFill>
        <p:spPr>
          <a:xfrm>
            <a:off x="1072207" y="3548445"/>
            <a:ext cx="4038670" cy="2697723"/>
          </a:xfrm>
          <a:prstGeom prst="rect">
            <a:avLst/>
          </a:prstGeom>
        </p:spPr>
      </p:pic>
      <p:sp>
        <p:nvSpPr>
          <p:cNvPr id="17" name="TextBox 16">
            <a:extLst>
              <a:ext uri="{FF2B5EF4-FFF2-40B4-BE49-F238E27FC236}">
                <a16:creationId xmlns:a16="http://schemas.microsoft.com/office/drawing/2014/main" id="{D149206B-3124-45F4-8B57-3F4C6CE8F753}"/>
              </a:ext>
            </a:extLst>
          </p:cNvPr>
          <p:cNvSpPr txBox="1"/>
          <p:nvPr/>
        </p:nvSpPr>
        <p:spPr>
          <a:xfrm>
            <a:off x="6939642" y="3733799"/>
            <a:ext cx="4125686" cy="2769989"/>
          </a:xfrm>
          <a:prstGeom prst="rect">
            <a:avLst/>
          </a:prstGeom>
          <a:noFill/>
        </p:spPr>
        <p:txBody>
          <a:bodyPr wrap="square" lIns="0" tIns="0" rIns="0" bIns="0" rtlCol="0">
            <a:spAutoFit/>
          </a:bodyPr>
          <a:lstStyle/>
          <a:p>
            <a:r>
              <a:rPr lang="en-US" b="1" dirty="0">
                <a:solidFill>
                  <a:schemeClr val="accent5">
                    <a:lumMod val="75000"/>
                  </a:schemeClr>
                </a:solidFill>
              </a:rPr>
              <a:t>Uses of Histograms</a:t>
            </a:r>
          </a:p>
          <a:p>
            <a:endParaRPr lang="en-US" b="1" dirty="0"/>
          </a:p>
          <a:p>
            <a:pPr marL="342900" indent="-342900">
              <a:buAutoNum type="arabicParenR"/>
            </a:pPr>
            <a:r>
              <a:rPr lang="en-US" b="1" dirty="0"/>
              <a:t>Histograms depends upon how we construct it and depends upon number of intervals we are considering</a:t>
            </a:r>
          </a:p>
          <a:p>
            <a:pPr marL="342900" indent="-342900">
              <a:buAutoNum type="arabicParenR"/>
            </a:pPr>
            <a:r>
              <a:rPr lang="en-US" b="1" dirty="0"/>
              <a:t> Density curves consider infinite amount of intervals – Independent</a:t>
            </a:r>
          </a:p>
          <a:p>
            <a:pPr marL="342900" indent="-342900">
              <a:buAutoNum type="arabicParenR"/>
            </a:pPr>
            <a:r>
              <a:rPr lang="en-US" b="1" dirty="0"/>
              <a:t>Uses of density curves – more popular</a:t>
            </a:r>
          </a:p>
        </p:txBody>
      </p:sp>
    </p:spTree>
    <p:extLst>
      <p:ext uri="{BB962C8B-B14F-4D97-AF65-F5344CB8AC3E}">
        <p14:creationId xmlns:p14="http://schemas.microsoft.com/office/powerpoint/2010/main" val="4276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Uses of Density Curves – As Population/Sample size increases…</a:t>
            </a:r>
          </a:p>
        </p:txBody>
      </p:sp>
      <p:pic>
        <p:nvPicPr>
          <p:cNvPr id="7" name="Picture 6">
            <a:extLst>
              <a:ext uri="{FF2B5EF4-FFF2-40B4-BE49-F238E27FC236}">
                <a16:creationId xmlns:a16="http://schemas.microsoft.com/office/drawing/2014/main" id="{92CD4284-6007-412E-AE5E-6B9844C5A180}"/>
              </a:ext>
            </a:extLst>
          </p:cNvPr>
          <p:cNvPicPr>
            <a:picLocks noChangeAspect="1"/>
          </p:cNvPicPr>
          <p:nvPr/>
        </p:nvPicPr>
        <p:blipFill>
          <a:blip r:embed="rId7"/>
          <a:stretch>
            <a:fillRect/>
          </a:stretch>
        </p:blipFill>
        <p:spPr>
          <a:xfrm>
            <a:off x="1852395" y="771107"/>
            <a:ext cx="4038670" cy="2466537"/>
          </a:xfrm>
          <a:prstGeom prst="rect">
            <a:avLst/>
          </a:prstGeom>
        </p:spPr>
      </p:pic>
      <p:pic>
        <p:nvPicPr>
          <p:cNvPr id="10" name="Picture 9">
            <a:extLst>
              <a:ext uri="{FF2B5EF4-FFF2-40B4-BE49-F238E27FC236}">
                <a16:creationId xmlns:a16="http://schemas.microsoft.com/office/drawing/2014/main" id="{B739B3FF-DB63-4E66-A063-5F5BFDDB4ED3}"/>
              </a:ext>
            </a:extLst>
          </p:cNvPr>
          <p:cNvPicPr>
            <a:picLocks noChangeAspect="1"/>
          </p:cNvPicPr>
          <p:nvPr/>
        </p:nvPicPr>
        <p:blipFill>
          <a:blip r:embed="rId8"/>
          <a:stretch>
            <a:fillRect/>
          </a:stretch>
        </p:blipFill>
        <p:spPr>
          <a:xfrm>
            <a:off x="7160435" y="771108"/>
            <a:ext cx="4038670" cy="2466536"/>
          </a:xfrm>
          <a:prstGeom prst="rect">
            <a:avLst/>
          </a:prstGeom>
        </p:spPr>
      </p:pic>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15" name="Picture 14">
            <a:extLst>
              <a:ext uri="{FF2B5EF4-FFF2-40B4-BE49-F238E27FC236}">
                <a16:creationId xmlns:a16="http://schemas.microsoft.com/office/drawing/2014/main" id="{60DE7DEB-ABF8-4064-889B-37AAB3444B45}"/>
              </a:ext>
            </a:extLst>
          </p:cNvPr>
          <p:cNvPicPr>
            <a:picLocks noChangeAspect="1"/>
          </p:cNvPicPr>
          <p:nvPr/>
        </p:nvPicPr>
        <p:blipFill>
          <a:blip r:embed="rId9"/>
          <a:stretch>
            <a:fillRect/>
          </a:stretch>
        </p:blipFill>
        <p:spPr>
          <a:xfrm>
            <a:off x="7160439" y="3697647"/>
            <a:ext cx="4038670" cy="2729221"/>
          </a:xfrm>
          <a:prstGeom prst="rect">
            <a:avLst/>
          </a:prstGeom>
        </p:spPr>
      </p:pic>
      <p:sp>
        <p:nvSpPr>
          <p:cNvPr id="18" name="Isosceles Triangle 17">
            <a:extLst>
              <a:ext uri="{FF2B5EF4-FFF2-40B4-BE49-F238E27FC236}">
                <a16:creationId xmlns:a16="http://schemas.microsoft.com/office/drawing/2014/main" id="{B210B347-A88B-4F94-A826-FA4C8274026D}"/>
              </a:ext>
            </a:extLst>
          </p:cNvPr>
          <p:cNvSpPr/>
          <p:nvPr/>
        </p:nvSpPr>
        <p:spPr>
          <a:xfrm rot="5400000">
            <a:off x="5900447" y="2033060"/>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19" name="Isosceles Triangle 18">
            <a:extLst>
              <a:ext uri="{FF2B5EF4-FFF2-40B4-BE49-F238E27FC236}">
                <a16:creationId xmlns:a16="http://schemas.microsoft.com/office/drawing/2014/main" id="{BC90F422-4750-4745-8986-CA5F1BBE708C}"/>
              </a:ext>
            </a:extLst>
          </p:cNvPr>
          <p:cNvSpPr/>
          <p:nvPr/>
        </p:nvSpPr>
        <p:spPr>
          <a:xfrm rot="10800000">
            <a:off x="8514224" y="330473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16" name="Picture 15">
            <a:extLst>
              <a:ext uri="{FF2B5EF4-FFF2-40B4-BE49-F238E27FC236}">
                <a16:creationId xmlns:a16="http://schemas.microsoft.com/office/drawing/2014/main" id="{067285F5-EF28-440D-9BF5-C9C49D317922}"/>
              </a:ext>
            </a:extLst>
          </p:cNvPr>
          <p:cNvPicPr>
            <a:picLocks noChangeAspect="1"/>
          </p:cNvPicPr>
          <p:nvPr/>
        </p:nvPicPr>
        <p:blipFill>
          <a:blip r:embed="rId10"/>
          <a:stretch>
            <a:fillRect/>
          </a:stretch>
        </p:blipFill>
        <p:spPr>
          <a:xfrm>
            <a:off x="1852395" y="3717388"/>
            <a:ext cx="4038670" cy="2729221"/>
          </a:xfrm>
          <a:prstGeom prst="rect">
            <a:avLst/>
          </a:prstGeom>
        </p:spPr>
      </p:pic>
      <p:sp>
        <p:nvSpPr>
          <p:cNvPr id="20" name="Isosceles Triangle 19">
            <a:extLst>
              <a:ext uri="{FF2B5EF4-FFF2-40B4-BE49-F238E27FC236}">
                <a16:creationId xmlns:a16="http://schemas.microsoft.com/office/drawing/2014/main" id="{C10CCE68-232A-43BB-B48C-368161040285}"/>
              </a:ext>
            </a:extLst>
          </p:cNvPr>
          <p:cNvSpPr/>
          <p:nvPr/>
        </p:nvSpPr>
        <p:spPr>
          <a:xfrm rot="16200000">
            <a:off x="5752659" y="4786422"/>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21" name="TextBox 20">
            <a:extLst>
              <a:ext uri="{FF2B5EF4-FFF2-40B4-BE49-F238E27FC236}">
                <a16:creationId xmlns:a16="http://schemas.microsoft.com/office/drawing/2014/main" id="{4B82D065-E359-4ADE-8093-297DF85F5509}"/>
              </a:ext>
            </a:extLst>
          </p:cNvPr>
          <p:cNvSpPr txBox="1"/>
          <p:nvPr/>
        </p:nvSpPr>
        <p:spPr>
          <a:xfrm>
            <a:off x="4037652" y="3859341"/>
            <a:ext cx="1741714" cy="276999"/>
          </a:xfrm>
          <a:prstGeom prst="rect">
            <a:avLst/>
          </a:prstGeom>
          <a:noFill/>
        </p:spPr>
        <p:txBody>
          <a:bodyPr wrap="square" lIns="0" tIns="0" rIns="0" bIns="0" rtlCol="0">
            <a:spAutoFit/>
          </a:bodyPr>
          <a:lstStyle/>
          <a:p>
            <a:pPr algn="ctr"/>
            <a:r>
              <a:rPr lang="en-US" b="1" dirty="0"/>
              <a:t>Area of Interest</a:t>
            </a:r>
          </a:p>
        </p:txBody>
      </p:sp>
      <p:sp>
        <p:nvSpPr>
          <p:cNvPr id="22" name="Arrow: Left 21">
            <a:extLst>
              <a:ext uri="{FF2B5EF4-FFF2-40B4-BE49-F238E27FC236}">
                <a16:creationId xmlns:a16="http://schemas.microsoft.com/office/drawing/2014/main" id="{3AA6F504-0932-4D70-B048-2D0B6AD08CEF}"/>
              </a:ext>
            </a:extLst>
          </p:cNvPr>
          <p:cNvSpPr/>
          <p:nvPr/>
        </p:nvSpPr>
        <p:spPr>
          <a:xfrm rot="18660856">
            <a:off x="4556553" y="4438750"/>
            <a:ext cx="741238" cy="347863"/>
          </a:xfrm>
          <a:prstGeom prst="leftArrow">
            <a:avLst/>
          </a:prstGeom>
          <a:solidFill>
            <a:srgbClr val="ED1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42423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Continuous Probability Distribution Contd. – Area of a distribution </a:t>
            </a:r>
          </a:p>
        </p:txBody>
      </p:sp>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algn="ctr"/>
            <a:r>
              <a:rPr lang="en-US" b="1" dirty="0">
                <a:solidFill>
                  <a:schemeClr val="bg1"/>
                </a:solidFill>
              </a:rPr>
              <a:t>Might be inaccurate on small sample</a:t>
            </a:r>
          </a:p>
        </p:txBody>
      </p:sp>
      <p:pic>
        <p:nvPicPr>
          <p:cNvPr id="9" name="Picture 8">
            <a:extLst>
              <a:ext uri="{FF2B5EF4-FFF2-40B4-BE49-F238E27FC236}">
                <a16:creationId xmlns:a16="http://schemas.microsoft.com/office/drawing/2014/main" id="{03E8ECE1-A1F7-4A7A-9698-78E5429E5657}"/>
              </a:ext>
            </a:extLst>
          </p:cNvPr>
          <p:cNvPicPr>
            <a:picLocks noChangeAspect="1"/>
          </p:cNvPicPr>
          <p:nvPr/>
        </p:nvPicPr>
        <p:blipFill>
          <a:blip r:embed="rId7"/>
          <a:stretch>
            <a:fillRect/>
          </a:stretch>
        </p:blipFill>
        <p:spPr>
          <a:xfrm>
            <a:off x="502443" y="729343"/>
            <a:ext cx="11417413" cy="4321628"/>
          </a:xfrm>
          <a:prstGeom prst="rect">
            <a:avLst/>
          </a:prstGeom>
        </p:spPr>
      </p:pic>
      <p:pic>
        <p:nvPicPr>
          <p:cNvPr id="12" name="Picture 11">
            <a:extLst>
              <a:ext uri="{FF2B5EF4-FFF2-40B4-BE49-F238E27FC236}">
                <a16:creationId xmlns:a16="http://schemas.microsoft.com/office/drawing/2014/main" id="{864EBD77-F651-41D4-B681-C5F1D706C5AA}"/>
              </a:ext>
            </a:extLst>
          </p:cNvPr>
          <p:cNvPicPr>
            <a:picLocks noChangeAspect="1"/>
          </p:cNvPicPr>
          <p:nvPr/>
        </p:nvPicPr>
        <p:blipFill>
          <a:blip r:embed="rId8"/>
          <a:stretch>
            <a:fillRect/>
          </a:stretch>
        </p:blipFill>
        <p:spPr>
          <a:xfrm>
            <a:off x="502443" y="5121501"/>
            <a:ext cx="4114800" cy="1077232"/>
          </a:xfrm>
          <a:prstGeom prst="rect">
            <a:avLst/>
          </a:prstGeom>
        </p:spPr>
      </p:pic>
      <p:sp>
        <p:nvSpPr>
          <p:cNvPr id="24" name="TextBox 23">
            <a:extLst>
              <a:ext uri="{FF2B5EF4-FFF2-40B4-BE49-F238E27FC236}">
                <a16:creationId xmlns:a16="http://schemas.microsoft.com/office/drawing/2014/main" id="{62E10D94-A243-4C22-AEE1-D561AA6B9D03}"/>
              </a:ext>
            </a:extLst>
          </p:cNvPr>
          <p:cNvSpPr txBox="1"/>
          <p:nvPr/>
        </p:nvSpPr>
        <p:spPr>
          <a:xfrm>
            <a:off x="6211149" y="5352340"/>
            <a:ext cx="5649684" cy="615553"/>
          </a:xfrm>
          <a:prstGeom prst="rect">
            <a:avLst/>
          </a:prstGeom>
          <a:noFill/>
        </p:spPr>
        <p:txBody>
          <a:bodyPr wrap="square" lIns="0" tIns="0" rIns="0" bIns="0" rtlCol="0">
            <a:spAutoFit/>
          </a:bodyPr>
          <a:lstStyle/>
          <a:p>
            <a:r>
              <a:rPr lang="en-US" sz="2000" b="1" dirty="0">
                <a:solidFill>
                  <a:schemeClr val="accent5">
                    <a:lumMod val="75000"/>
                  </a:schemeClr>
                </a:solidFill>
              </a:rPr>
              <a:t>Area = 1 or 100%</a:t>
            </a:r>
          </a:p>
          <a:p>
            <a:r>
              <a:rPr lang="en-US" sz="2000" b="1" dirty="0">
                <a:solidFill>
                  <a:schemeClr val="accent5">
                    <a:lumMod val="75000"/>
                  </a:schemeClr>
                </a:solidFill>
              </a:rPr>
              <a:t>Probability of occurrence of any exact value = 0</a:t>
            </a:r>
          </a:p>
        </p:txBody>
      </p:sp>
    </p:spTree>
    <p:extLst>
      <p:ext uri="{BB962C8B-B14F-4D97-AF65-F5344CB8AC3E}">
        <p14:creationId xmlns:p14="http://schemas.microsoft.com/office/powerpoint/2010/main" val="285245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Practice Questions - 1</a:t>
            </a:r>
          </a:p>
        </p:txBody>
      </p:sp>
      <p:pic>
        <p:nvPicPr>
          <p:cNvPr id="2" name="Picture 1">
            <a:extLst>
              <a:ext uri="{FF2B5EF4-FFF2-40B4-BE49-F238E27FC236}">
                <a16:creationId xmlns:a16="http://schemas.microsoft.com/office/drawing/2014/main" id="{143E4B35-17EA-4879-BFAA-808D8302B80D}"/>
              </a:ext>
            </a:extLst>
          </p:cNvPr>
          <p:cNvPicPr>
            <a:picLocks noChangeAspect="1"/>
          </p:cNvPicPr>
          <p:nvPr/>
        </p:nvPicPr>
        <p:blipFill>
          <a:blip r:embed="rId7"/>
          <a:stretch>
            <a:fillRect/>
          </a:stretch>
        </p:blipFill>
        <p:spPr>
          <a:xfrm>
            <a:off x="602994" y="772887"/>
            <a:ext cx="10543977" cy="4928696"/>
          </a:xfrm>
          <a:prstGeom prst="rect">
            <a:avLst/>
          </a:prstGeom>
        </p:spPr>
      </p:pic>
    </p:spTree>
    <p:extLst>
      <p:ext uri="{BB962C8B-B14F-4D97-AF65-F5344CB8AC3E}">
        <p14:creationId xmlns:p14="http://schemas.microsoft.com/office/powerpoint/2010/main" val="27920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We are Thankful to….</a:t>
            </a:r>
          </a:p>
        </p:txBody>
      </p:sp>
      <p:grpSp>
        <p:nvGrpSpPr>
          <p:cNvPr id="7" name="Group 12">
            <a:extLst>
              <a:ext uri="{FF2B5EF4-FFF2-40B4-BE49-F238E27FC236}">
                <a16:creationId xmlns:a16="http://schemas.microsoft.com/office/drawing/2014/main" id="{8EFFF3F4-E22B-4303-9074-119943C66510}"/>
              </a:ext>
            </a:extLst>
          </p:cNvPr>
          <p:cNvGrpSpPr>
            <a:grpSpLocks/>
          </p:cNvGrpSpPr>
          <p:nvPr/>
        </p:nvGrpSpPr>
        <p:grpSpPr bwMode="auto">
          <a:xfrm>
            <a:off x="1505815" y="842854"/>
            <a:ext cx="8547101" cy="809625"/>
            <a:chOff x="2610" y="2344497"/>
            <a:chExt cx="9141390" cy="1394066"/>
          </a:xfrm>
        </p:grpSpPr>
        <p:pic>
          <p:nvPicPr>
            <p:cNvPr id="9" name="Picture 34">
              <a:extLst>
                <a:ext uri="{FF2B5EF4-FFF2-40B4-BE49-F238E27FC236}">
                  <a16:creationId xmlns:a16="http://schemas.microsoft.com/office/drawing/2014/main" id="{CD0E4F89-9F9D-439D-B32F-F57D768643DE}"/>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0" name="Rectangle 9">
              <a:extLst>
                <a:ext uri="{FF2B5EF4-FFF2-40B4-BE49-F238E27FC236}">
                  <a16:creationId xmlns:a16="http://schemas.microsoft.com/office/drawing/2014/main" id="{31C2C770-1665-4F58-9006-D0EC3DE4C104}"/>
                </a:ext>
              </a:extLst>
            </p:cNvPr>
            <p:cNvSpPr/>
            <p:nvPr/>
          </p:nvSpPr>
          <p:spPr>
            <a:xfrm>
              <a:off x="2610" y="2639711"/>
              <a:ext cx="8966508" cy="478355"/>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11" name="TextBox 36">
            <a:extLst>
              <a:ext uri="{FF2B5EF4-FFF2-40B4-BE49-F238E27FC236}">
                <a16:creationId xmlns:a16="http://schemas.microsoft.com/office/drawing/2014/main" id="{A3A34477-48D9-4E29-99D7-CAFF3E1F2BFB}"/>
              </a:ext>
            </a:extLst>
          </p:cNvPr>
          <p:cNvSpPr txBox="1">
            <a:spLocks noChangeArrowheads="1"/>
          </p:cNvSpPr>
          <p:nvPr/>
        </p:nvSpPr>
        <p:spPr bwMode="auto">
          <a:xfrm>
            <a:off x="1528041" y="1014304"/>
            <a:ext cx="85217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Courseera.org - Data Analysis and Statistical Inference (</a:t>
            </a:r>
            <a:r>
              <a:rPr lang="en-US" altLang="en-US" sz="2200">
                <a:latin typeface="Freestyle Script" pitchFamily="66" charset="0"/>
              </a:rPr>
              <a:t>Dr. Mine Çetinkaya - Rundel – Duke University)</a:t>
            </a:r>
            <a:endParaRPr lang="en-US" altLang="en-US" sz="2200">
              <a:latin typeface="Freestyle Script" pitchFamily="66" charset="0"/>
              <a:cs typeface="Calibri" pitchFamily="34" charset="0"/>
            </a:endParaRPr>
          </a:p>
        </p:txBody>
      </p:sp>
      <p:grpSp>
        <p:nvGrpSpPr>
          <p:cNvPr id="12" name="Group 12">
            <a:extLst>
              <a:ext uri="{FF2B5EF4-FFF2-40B4-BE49-F238E27FC236}">
                <a16:creationId xmlns:a16="http://schemas.microsoft.com/office/drawing/2014/main" id="{E5451ADD-41FA-495C-AD12-09E2BCD83F9E}"/>
              </a:ext>
            </a:extLst>
          </p:cNvPr>
          <p:cNvGrpSpPr>
            <a:grpSpLocks/>
          </p:cNvGrpSpPr>
          <p:nvPr/>
        </p:nvGrpSpPr>
        <p:grpSpPr bwMode="auto">
          <a:xfrm>
            <a:off x="3226666" y="1561991"/>
            <a:ext cx="7421562" cy="889000"/>
            <a:chOff x="2610" y="2217748"/>
            <a:chExt cx="9141390" cy="1394066"/>
          </a:xfrm>
        </p:grpSpPr>
        <p:pic>
          <p:nvPicPr>
            <p:cNvPr id="13" name="Picture 34">
              <a:extLst>
                <a:ext uri="{FF2B5EF4-FFF2-40B4-BE49-F238E27FC236}">
                  <a16:creationId xmlns:a16="http://schemas.microsoft.com/office/drawing/2014/main" id="{F5324F2F-12F4-4AF6-A49E-5D85A822501C}"/>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49" y="2217748"/>
              <a:ext cx="9048751"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4" name="Rectangle 13">
              <a:extLst>
                <a:ext uri="{FF2B5EF4-FFF2-40B4-BE49-F238E27FC236}">
                  <a16:creationId xmlns:a16="http://schemas.microsoft.com/office/drawing/2014/main" id="{C3D1C8E1-E6F1-440B-928C-A134B2376106}"/>
                </a:ext>
              </a:extLst>
            </p:cNvPr>
            <p:cNvSpPr/>
            <p:nvPr/>
          </p:nvSpPr>
          <p:spPr>
            <a:xfrm>
              <a:off x="2610" y="2640947"/>
              <a:ext cx="8965406" cy="43564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15" name="TextBox 36">
            <a:extLst>
              <a:ext uri="{FF2B5EF4-FFF2-40B4-BE49-F238E27FC236}">
                <a16:creationId xmlns:a16="http://schemas.microsoft.com/office/drawing/2014/main" id="{BBC173EE-64DE-4415-BC70-F1D8BAA922FB}"/>
              </a:ext>
            </a:extLst>
          </p:cNvPr>
          <p:cNvSpPr txBox="1">
            <a:spLocks noChangeArrowheads="1"/>
          </p:cNvSpPr>
          <p:nvPr/>
        </p:nvSpPr>
        <p:spPr bwMode="auto">
          <a:xfrm>
            <a:off x="3413991" y="1771541"/>
            <a:ext cx="67675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Basic Econometrics, Fourth Edition – Dr. Damodar Gujarati</a:t>
            </a:r>
          </a:p>
        </p:txBody>
      </p:sp>
      <p:grpSp>
        <p:nvGrpSpPr>
          <p:cNvPr id="16" name="Group 12">
            <a:extLst>
              <a:ext uri="{FF2B5EF4-FFF2-40B4-BE49-F238E27FC236}">
                <a16:creationId xmlns:a16="http://schemas.microsoft.com/office/drawing/2014/main" id="{20D3046E-B049-4FD4-B0A8-6AD1FFD0458A}"/>
              </a:ext>
            </a:extLst>
          </p:cNvPr>
          <p:cNvGrpSpPr>
            <a:grpSpLocks/>
          </p:cNvGrpSpPr>
          <p:nvPr/>
        </p:nvGrpSpPr>
        <p:grpSpPr bwMode="auto">
          <a:xfrm>
            <a:off x="1555028" y="2360504"/>
            <a:ext cx="7042150" cy="835025"/>
            <a:chOff x="2610" y="2344497"/>
            <a:chExt cx="9141390" cy="1394066"/>
          </a:xfrm>
        </p:grpSpPr>
        <p:pic>
          <p:nvPicPr>
            <p:cNvPr id="17" name="Picture 34">
              <a:extLst>
                <a:ext uri="{FF2B5EF4-FFF2-40B4-BE49-F238E27FC236}">
                  <a16:creationId xmlns:a16="http://schemas.microsoft.com/office/drawing/2014/main" id="{F0C42614-7ECE-4A4B-B9C6-DEA142D6FB37}"/>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18" name="Rectangle 17">
              <a:extLst>
                <a:ext uri="{FF2B5EF4-FFF2-40B4-BE49-F238E27FC236}">
                  <a16:creationId xmlns:a16="http://schemas.microsoft.com/office/drawing/2014/main" id="{EA87AC77-D2F3-4ED9-BF19-0288A0D47314}"/>
                </a:ext>
              </a:extLst>
            </p:cNvPr>
            <p:cNvSpPr/>
            <p:nvPr/>
          </p:nvSpPr>
          <p:spPr>
            <a:xfrm>
              <a:off x="2610" y="2641332"/>
              <a:ext cx="8966229" cy="477057"/>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19" name="TextBox 36">
            <a:extLst>
              <a:ext uri="{FF2B5EF4-FFF2-40B4-BE49-F238E27FC236}">
                <a16:creationId xmlns:a16="http://schemas.microsoft.com/office/drawing/2014/main" id="{C6E8AFC4-8841-48A9-9F1F-975605D7D064}"/>
              </a:ext>
            </a:extLst>
          </p:cNvPr>
          <p:cNvSpPr txBox="1">
            <a:spLocks noChangeArrowheads="1"/>
          </p:cNvSpPr>
          <p:nvPr/>
        </p:nvSpPr>
        <p:spPr bwMode="auto">
          <a:xfrm>
            <a:off x="1577253" y="2531954"/>
            <a:ext cx="7021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Fundamentals of Mathematical Statistics – S.C. Gupta and V.K.Kapoor </a:t>
            </a:r>
          </a:p>
        </p:txBody>
      </p:sp>
      <p:grpSp>
        <p:nvGrpSpPr>
          <p:cNvPr id="20" name="Group 12">
            <a:extLst>
              <a:ext uri="{FF2B5EF4-FFF2-40B4-BE49-F238E27FC236}">
                <a16:creationId xmlns:a16="http://schemas.microsoft.com/office/drawing/2014/main" id="{EFC7317B-B796-4E11-A0A4-A941B16FF40E}"/>
              </a:ext>
            </a:extLst>
          </p:cNvPr>
          <p:cNvGrpSpPr>
            <a:grpSpLocks/>
          </p:cNvGrpSpPr>
          <p:nvPr/>
        </p:nvGrpSpPr>
        <p:grpSpPr bwMode="auto">
          <a:xfrm>
            <a:off x="3210791" y="3155841"/>
            <a:ext cx="7421562" cy="852488"/>
            <a:chOff x="3175" y="2344497"/>
            <a:chExt cx="9140825" cy="1394066"/>
          </a:xfrm>
        </p:grpSpPr>
        <p:pic>
          <p:nvPicPr>
            <p:cNvPr id="21" name="Picture 34">
              <a:extLst>
                <a:ext uri="{FF2B5EF4-FFF2-40B4-BE49-F238E27FC236}">
                  <a16:creationId xmlns:a16="http://schemas.microsoft.com/office/drawing/2014/main" id="{5D86879A-9102-48B7-97BF-7E2CD9C9DFBD}"/>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2" name="Rectangle 21">
              <a:extLst>
                <a:ext uri="{FF2B5EF4-FFF2-40B4-BE49-F238E27FC236}">
                  <a16:creationId xmlns:a16="http://schemas.microsoft.com/office/drawing/2014/main" id="{73DDFFF7-7B94-4B9C-8758-F5E105FC5A47}"/>
                </a:ext>
              </a:extLst>
            </p:cNvPr>
            <p:cNvSpPr/>
            <p:nvPr/>
          </p:nvSpPr>
          <p:spPr>
            <a:xfrm>
              <a:off x="3175" y="2640444"/>
              <a:ext cx="8964852" cy="436132"/>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23" name="TextBox 45">
            <a:extLst>
              <a:ext uri="{FF2B5EF4-FFF2-40B4-BE49-F238E27FC236}">
                <a16:creationId xmlns:a16="http://schemas.microsoft.com/office/drawing/2014/main" id="{97D7F3F4-F6EB-408D-9D5A-C8CDE3A9BEF6}"/>
              </a:ext>
            </a:extLst>
          </p:cNvPr>
          <p:cNvSpPr txBox="1">
            <a:spLocks noChangeArrowheads="1"/>
          </p:cNvSpPr>
          <p:nvPr/>
        </p:nvSpPr>
        <p:spPr bwMode="auto">
          <a:xfrm>
            <a:off x="3399703" y="3366979"/>
            <a:ext cx="67675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Fundamentals of Statistics - Goon A M, Gupta M K, B. Dasgupta</a:t>
            </a:r>
          </a:p>
        </p:txBody>
      </p:sp>
      <p:grpSp>
        <p:nvGrpSpPr>
          <p:cNvPr id="24" name="Group 12">
            <a:extLst>
              <a:ext uri="{FF2B5EF4-FFF2-40B4-BE49-F238E27FC236}">
                <a16:creationId xmlns:a16="http://schemas.microsoft.com/office/drawing/2014/main" id="{4023096A-5EA4-443C-BA8B-FC9D9D70FA79}"/>
              </a:ext>
            </a:extLst>
          </p:cNvPr>
          <p:cNvGrpSpPr>
            <a:grpSpLocks/>
          </p:cNvGrpSpPr>
          <p:nvPr/>
        </p:nvGrpSpPr>
        <p:grpSpPr bwMode="auto">
          <a:xfrm>
            <a:off x="1529628" y="3944829"/>
            <a:ext cx="4941888" cy="785812"/>
            <a:chOff x="2610" y="2344497"/>
            <a:chExt cx="9141390" cy="1394066"/>
          </a:xfrm>
        </p:grpSpPr>
        <p:pic>
          <p:nvPicPr>
            <p:cNvPr id="25" name="Picture 34">
              <a:extLst>
                <a:ext uri="{FF2B5EF4-FFF2-40B4-BE49-F238E27FC236}">
                  <a16:creationId xmlns:a16="http://schemas.microsoft.com/office/drawing/2014/main" id="{7C201620-913C-4A8E-815F-936B9234F398}"/>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26" name="Rectangle 25">
              <a:extLst>
                <a:ext uri="{FF2B5EF4-FFF2-40B4-BE49-F238E27FC236}">
                  <a16:creationId xmlns:a16="http://schemas.microsoft.com/office/drawing/2014/main" id="{57B12BE5-645B-4E80-B46E-59E91DD65734}"/>
                </a:ext>
              </a:extLst>
            </p:cNvPr>
            <p:cNvSpPr/>
            <p:nvPr/>
          </p:nvSpPr>
          <p:spPr>
            <a:xfrm>
              <a:off x="2610" y="2640207"/>
              <a:ext cx="8965199" cy="478770"/>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27" name="TextBox 36">
            <a:extLst>
              <a:ext uri="{FF2B5EF4-FFF2-40B4-BE49-F238E27FC236}">
                <a16:creationId xmlns:a16="http://schemas.microsoft.com/office/drawing/2014/main" id="{4FB73391-C399-4D24-83B3-BA8E41A79220}"/>
              </a:ext>
            </a:extLst>
          </p:cNvPr>
          <p:cNvSpPr txBox="1">
            <a:spLocks noChangeArrowheads="1"/>
          </p:cNvSpPr>
          <p:nvPr/>
        </p:nvSpPr>
        <p:spPr bwMode="auto">
          <a:xfrm>
            <a:off x="1551853" y="4116279"/>
            <a:ext cx="49291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Statistical Methods – N.G.Das</a:t>
            </a:r>
          </a:p>
        </p:txBody>
      </p:sp>
      <p:grpSp>
        <p:nvGrpSpPr>
          <p:cNvPr id="28" name="Group 12">
            <a:extLst>
              <a:ext uri="{FF2B5EF4-FFF2-40B4-BE49-F238E27FC236}">
                <a16:creationId xmlns:a16="http://schemas.microsoft.com/office/drawing/2014/main" id="{AE2DDB66-CEE0-4B02-9CBC-73A80F5FF106}"/>
              </a:ext>
            </a:extLst>
          </p:cNvPr>
          <p:cNvGrpSpPr>
            <a:grpSpLocks/>
          </p:cNvGrpSpPr>
          <p:nvPr/>
        </p:nvGrpSpPr>
        <p:grpSpPr bwMode="auto">
          <a:xfrm>
            <a:off x="5209453" y="4584591"/>
            <a:ext cx="5421313" cy="850900"/>
            <a:chOff x="3175" y="2344497"/>
            <a:chExt cx="9140825" cy="1394066"/>
          </a:xfrm>
        </p:grpSpPr>
        <p:pic>
          <p:nvPicPr>
            <p:cNvPr id="29" name="Picture 34">
              <a:extLst>
                <a:ext uri="{FF2B5EF4-FFF2-40B4-BE49-F238E27FC236}">
                  <a16:creationId xmlns:a16="http://schemas.microsoft.com/office/drawing/2014/main" id="{B043CC4C-D82F-4D95-9510-B33324F2DB51}"/>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0" name="Rectangle 29">
              <a:extLst>
                <a:ext uri="{FF2B5EF4-FFF2-40B4-BE49-F238E27FC236}">
                  <a16:creationId xmlns:a16="http://schemas.microsoft.com/office/drawing/2014/main" id="{07C91C77-B82E-49D4-8D5F-EBE1C22DA9A4}"/>
                </a:ext>
              </a:extLst>
            </p:cNvPr>
            <p:cNvSpPr/>
            <p:nvPr/>
          </p:nvSpPr>
          <p:spPr>
            <a:xfrm>
              <a:off x="3175" y="2640996"/>
              <a:ext cx="8966841" cy="434346"/>
            </a:xfrm>
            <a:prstGeom prst="rect">
              <a:avLst/>
            </a:prstGeom>
          </p:spPr>
          <p:txBody>
            <a:bodyPr>
              <a:spAutoFit/>
            </a:bodyPr>
            <a:lstStyle/>
            <a:p>
              <a:pPr marL="646055" lvl="1" indent="-209531">
                <a:lnSpc>
                  <a:spcPts val="1680"/>
                </a:lnSpc>
                <a:spcAft>
                  <a:spcPct val="30000"/>
                </a:spcAft>
                <a:buClr>
                  <a:srgbClr val="5D9A0C"/>
                </a:buClr>
                <a:defRPr/>
              </a:pPr>
              <a:endParaRPr lang="en-US" sz="1800" kern="0" dirty="0">
                <a:latin typeface="Kristen ITC" panose="03050502040202030202" pitchFamily="66" charset="0"/>
                <a:cs typeface="Arial" panose="020B0604020202020204" pitchFamily="34" charset="0"/>
              </a:endParaRPr>
            </a:p>
          </p:txBody>
        </p:sp>
      </p:grpSp>
      <p:sp>
        <p:nvSpPr>
          <p:cNvPr id="31" name="TextBox 53">
            <a:extLst>
              <a:ext uri="{FF2B5EF4-FFF2-40B4-BE49-F238E27FC236}">
                <a16:creationId xmlns:a16="http://schemas.microsoft.com/office/drawing/2014/main" id="{10F768E7-6E8F-46CF-9830-A66BEF4C8684}"/>
              </a:ext>
            </a:extLst>
          </p:cNvPr>
          <p:cNvSpPr txBox="1">
            <a:spLocks noChangeArrowheads="1"/>
          </p:cNvSpPr>
          <p:nvPr/>
        </p:nvSpPr>
        <p:spPr bwMode="auto">
          <a:xfrm>
            <a:off x="5222153" y="4794141"/>
            <a:ext cx="49434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All our Professors and Teachers and Friends and colleagues…</a:t>
            </a:r>
          </a:p>
        </p:txBody>
      </p:sp>
      <p:grpSp>
        <p:nvGrpSpPr>
          <p:cNvPr id="32" name="Group 12">
            <a:extLst>
              <a:ext uri="{FF2B5EF4-FFF2-40B4-BE49-F238E27FC236}">
                <a16:creationId xmlns:a16="http://schemas.microsoft.com/office/drawing/2014/main" id="{72CC7CBB-4B6B-47B6-B1E3-9CBEF328AAAD}"/>
              </a:ext>
            </a:extLst>
          </p:cNvPr>
          <p:cNvGrpSpPr>
            <a:grpSpLocks/>
          </p:cNvGrpSpPr>
          <p:nvPr/>
        </p:nvGrpSpPr>
        <p:grpSpPr bwMode="auto">
          <a:xfrm>
            <a:off x="1682028" y="5371991"/>
            <a:ext cx="4941888" cy="785813"/>
            <a:chOff x="2610" y="2344497"/>
            <a:chExt cx="9141390" cy="1394066"/>
          </a:xfrm>
        </p:grpSpPr>
        <p:pic>
          <p:nvPicPr>
            <p:cNvPr id="33" name="Picture 34">
              <a:extLst>
                <a:ext uri="{FF2B5EF4-FFF2-40B4-BE49-F238E27FC236}">
                  <a16:creationId xmlns:a16="http://schemas.microsoft.com/office/drawing/2014/main" id="{2EDB3627-C2B6-42FE-87DF-C3E5BEDB02D0}"/>
                </a:ext>
              </a:extLst>
            </p:cNvPr>
            <p:cNvPicPr>
              <a:picLocks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5250" y="2344497"/>
              <a:ext cx="9048750" cy="139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
          <p:nvSpPr>
            <p:cNvPr id="34" name="Rectangle 33">
              <a:extLst>
                <a:ext uri="{FF2B5EF4-FFF2-40B4-BE49-F238E27FC236}">
                  <a16:creationId xmlns:a16="http://schemas.microsoft.com/office/drawing/2014/main" id="{156486A3-4291-4F92-A760-FE466AC0A041}"/>
                </a:ext>
              </a:extLst>
            </p:cNvPr>
            <p:cNvSpPr/>
            <p:nvPr/>
          </p:nvSpPr>
          <p:spPr>
            <a:xfrm>
              <a:off x="2610" y="2640209"/>
              <a:ext cx="8965199" cy="478770"/>
            </a:xfrm>
            <a:prstGeom prst="rect">
              <a:avLst/>
            </a:prstGeom>
          </p:spPr>
          <p:txBody>
            <a:bodyPr>
              <a:spAutoFit/>
            </a:bodyPr>
            <a:lstStyle/>
            <a:p>
              <a:pPr marL="646055" lvl="1" indent="-209531">
                <a:lnSpc>
                  <a:spcPts val="1680"/>
                </a:lnSpc>
                <a:spcAft>
                  <a:spcPct val="30000"/>
                </a:spcAft>
                <a:buClr>
                  <a:srgbClr val="5D9A0C"/>
                </a:buClr>
                <a:defRPr/>
              </a:pPr>
              <a:endParaRPr lang="en-US" sz="2200" kern="0" dirty="0">
                <a:latin typeface="Freestyle Script" panose="030804020302050B0404" pitchFamily="66" charset="0"/>
                <a:cs typeface="Arial" panose="020B0604020202020204" pitchFamily="34" charset="0"/>
              </a:endParaRPr>
            </a:p>
          </p:txBody>
        </p:sp>
      </p:grpSp>
      <p:sp>
        <p:nvSpPr>
          <p:cNvPr id="35" name="TextBox 36">
            <a:extLst>
              <a:ext uri="{FF2B5EF4-FFF2-40B4-BE49-F238E27FC236}">
                <a16:creationId xmlns:a16="http://schemas.microsoft.com/office/drawing/2014/main" id="{D11272E8-2AE9-456A-ABAB-54FE42B5F24E}"/>
              </a:ext>
            </a:extLst>
          </p:cNvPr>
          <p:cNvSpPr txBox="1">
            <a:spLocks noChangeArrowheads="1"/>
          </p:cNvSpPr>
          <p:nvPr/>
        </p:nvSpPr>
        <p:spPr bwMode="auto">
          <a:xfrm>
            <a:off x="1704253" y="5543441"/>
            <a:ext cx="492918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r>
              <a:rPr lang="en-US" altLang="en-US" sz="2200">
                <a:latin typeface="Freestyle Script" pitchFamily="66" charset="0"/>
                <a:cs typeface="Calibri" pitchFamily="34" charset="0"/>
              </a:rPr>
              <a:t>Last But Not Least – the Internet</a:t>
            </a:r>
          </a:p>
        </p:txBody>
      </p:sp>
    </p:spTree>
    <p:extLst>
      <p:ext uri="{BB962C8B-B14F-4D97-AF65-F5344CB8AC3E}">
        <p14:creationId xmlns:p14="http://schemas.microsoft.com/office/powerpoint/2010/main" val="219968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Practice Questions - 2 </a:t>
            </a:r>
          </a:p>
        </p:txBody>
      </p:sp>
      <p:pic>
        <p:nvPicPr>
          <p:cNvPr id="3" name="Picture 2">
            <a:extLst>
              <a:ext uri="{FF2B5EF4-FFF2-40B4-BE49-F238E27FC236}">
                <a16:creationId xmlns:a16="http://schemas.microsoft.com/office/drawing/2014/main" id="{EAAB91EE-ABD6-4E91-B016-7561728CC243}"/>
              </a:ext>
            </a:extLst>
          </p:cNvPr>
          <p:cNvPicPr>
            <a:picLocks noChangeAspect="1"/>
          </p:cNvPicPr>
          <p:nvPr/>
        </p:nvPicPr>
        <p:blipFill>
          <a:blip r:embed="rId7"/>
          <a:stretch>
            <a:fillRect/>
          </a:stretch>
        </p:blipFill>
        <p:spPr>
          <a:xfrm>
            <a:off x="502444" y="753165"/>
            <a:ext cx="10579214" cy="5064042"/>
          </a:xfrm>
          <a:prstGeom prst="rect">
            <a:avLst/>
          </a:prstGeom>
        </p:spPr>
      </p:pic>
      <p:pic>
        <p:nvPicPr>
          <p:cNvPr id="9" name="Picture 8">
            <a:extLst>
              <a:ext uri="{FF2B5EF4-FFF2-40B4-BE49-F238E27FC236}">
                <a16:creationId xmlns:a16="http://schemas.microsoft.com/office/drawing/2014/main" id="{082A1B03-607A-4F5F-9AA7-FAD0346291B9}"/>
              </a:ext>
            </a:extLst>
          </p:cNvPr>
          <p:cNvPicPr>
            <a:picLocks noChangeAspect="1"/>
          </p:cNvPicPr>
          <p:nvPr/>
        </p:nvPicPr>
        <p:blipFill>
          <a:blip r:embed="rId8"/>
          <a:stretch>
            <a:fillRect/>
          </a:stretch>
        </p:blipFill>
        <p:spPr>
          <a:xfrm>
            <a:off x="8026853" y="2124265"/>
            <a:ext cx="2847975" cy="2817849"/>
          </a:xfrm>
          <a:prstGeom prst="rect">
            <a:avLst/>
          </a:prstGeom>
        </p:spPr>
      </p:pic>
    </p:spTree>
    <p:extLst>
      <p:ext uri="{BB962C8B-B14F-4D97-AF65-F5344CB8AC3E}">
        <p14:creationId xmlns:p14="http://schemas.microsoft.com/office/powerpoint/2010/main" val="19044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2" name="Picture 1">
            <a:extLst>
              <a:ext uri="{FF2B5EF4-FFF2-40B4-BE49-F238E27FC236}">
                <a16:creationId xmlns:a16="http://schemas.microsoft.com/office/drawing/2014/main" id="{2BAAEF3E-79FD-43B0-AA90-26415EB63F61}"/>
              </a:ext>
            </a:extLst>
          </p:cNvPr>
          <p:cNvPicPr>
            <a:picLocks noChangeAspect="1"/>
          </p:cNvPicPr>
          <p:nvPr/>
        </p:nvPicPr>
        <p:blipFill>
          <a:blip r:embed="rId7"/>
          <a:stretch>
            <a:fillRect/>
          </a:stretch>
        </p:blipFill>
        <p:spPr>
          <a:xfrm>
            <a:off x="402771" y="816933"/>
            <a:ext cx="11187114" cy="5224134"/>
          </a:xfrm>
          <a:prstGeom prst="rect">
            <a:avLst/>
          </a:prstGeom>
        </p:spPr>
      </p:pic>
      <p:sp>
        <p:nvSpPr>
          <p:cNvPr id="6" name="Title 1"/>
          <p:cNvSpPr>
            <a:spLocks noGrp="1"/>
          </p:cNvSpPr>
          <p:nvPr>
            <p:ph type="title"/>
          </p:nvPr>
        </p:nvSpPr>
        <p:spPr>
          <a:xfrm>
            <a:off x="502443" y="333158"/>
            <a:ext cx="11187113" cy="311150"/>
          </a:xfrm>
        </p:spPr>
        <p:txBody>
          <a:bodyPr>
            <a:normAutofit fontScale="90000"/>
          </a:bodyPr>
          <a:lstStyle/>
          <a:p>
            <a:r>
              <a:rPr lang="en-US" dirty="0"/>
              <a:t>Practice Questions - 3 </a:t>
            </a:r>
          </a:p>
        </p:txBody>
      </p:sp>
    </p:spTree>
    <p:extLst>
      <p:ext uri="{BB962C8B-B14F-4D97-AF65-F5344CB8AC3E}">
        <p14:creationId xmlns:p14="http://schemas.microsoft.com/office/powerpoint/2010/main" val="357394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Normal Distribution – What it is so practical and common?</a:t>
            </a:r>
          </a:p>
        </p:txBody>
      </p:sp>
      <p:pic>
        <p:nvPicPr>
          <p:cNvPr id="7" name="Picture 6">
            <a:extLst>
              <a:ext uri="{FF2B5EF4-FFF2-40B4-BE49-F238E27FC236}">
                <a16:creationId xmlns:a16="http://schemas.microsoft.com/office/drawing/2014/main" id="{8331B2E9-80A4-4EEE-9586-36932D8FA64E}"/>
              </a:ext>
            </a:extLst>
          </p:cNvPr>
          <p:cNvPicPr>
            <a:picLocks noChangeAspect="1"/>
          </p:cNvPicPr>
          <p:nvPr/>
        </p:nvPicPr>
        <p:blipFill>
          <a:blip r:embed="rId7"/>
          <a:stretch>
            <a:fillRect/>
          </a:stretch>
        </p:blipFill>
        <p:spPr>
          <a:xfrm>
            <a:off x="217715" y="714158"/>
            <a:ext cx="11723914" cy="5381842"/>
          </a:xfrm>
          <a:prstGeom prst="rect">
            <a:avLst/>
          </a:prstGeom>
        </p:spPr>
      </p:pic>
    </p:spTree>
    <p:extLst>
      <p:ext uri="{BB962C8B-B14F-4D97-AF65-F5344CB8AC3E}">
        <p14:creationId xmlns:p14="http://schemas.microsoft.com/office/powerpoint/2010/main" val="318621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Normal Distribution – A special type of density curve</a:t>
            </a:r>
          </a:p>
        </p:txBody>
      </p:sp>
      <p:pic>
        <p:nvPicPr>
          <p:cNvPr id="2" name="Picture 1">
            <a:extLst>
              <a:ext uri="{FF2B5EF4-FFF2-40B4-BE49-F238E27FC236}">
                <a16:creationId xmlns:a16="http://schemas.microsoft.com/office/drawing/2014/main" id="{3BBB4220-0A9F-46D5-B463-922FDA763CD0}"/>
              </a:ext>
            </a:extLst>
          </p:cNvPr>
          <p:cNvPicPr>
            <a:picLocks noChangeAspect="1"/>
          </p:cNvPicPr>
          <p:nvPr/>
        </p:nvPicPr>
        <p:blipFill>
          <a:blip r:embed="rId7"/>
          <a:stretch>
            <a:fillRect/>
          </a:stretch>
        </p:blipFill>
        <p:spPr>
          <a:xfrm>
            <a:off x="4005942" y="5507507"/>
            <a:ext cx="3002756" cy="761094"/>
          </a:xfrm>
          <a:prstGeom prst="rect">
            <a:avLst/>
          </a:prstGeom>
        </p:spPr>
      </p:pic>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8"/>
          <a:stretch>
            <a:fillRect/>
          </a:stretch>
        </p:blipFill>
        <p:spPr>
          <a:xfrm>
            <a:off x="1457738" y="5703560"/>
            <a:ext cx="2171814" cy="429515"/>
          </a:xfrm>
          <a:prstGeom prst="rect">
            <a:avLst/>
          </a:prstGeom>
        </p:spPr>
      </p:pic>
      <p:pic>
        <p:nvPicPr>
          <p:cNvPr id="9" name="Picture 8">
            <a:extLst>
              <a:ext uri="{FF2B5EF4-FFF2-40B4-BE49-F238E27FC236}">
                <a16:creationId xmlns:a16="http://schemas.microsoft.com/office/drawing/2014/main" id="{6F65771A-D6BC-4801-A005-EF9A2ECE3CD7}"/>
              </a:ext>
            </a:extLst>
          </p:cNvPr>
          <p:cNvPicPr>
            <a:picLocks noChangeAspect="1"/>
          </p:cNvPicPr>
          <p:nvPr/>
        </p:nvPicPr>
        <p:blipFill>
          <a:blip r:embed="rId9"/>
          <a:stretch>
            <a:fillRect/>
          </a:stretch>
        </p:blipFill>
        <p:spPr>
          <a:xfrm>
            <a:off x="337359" y="830138"/>
            <a:ext cx="6769214" cy="4589620"/>
          </a:xfrm>
          <a:prstGeom prst="rect">
            <a:avLst/>
          </a:prstGeom>
        </p:spPr>
      </p:pic>
      <p:pic>
        <p:nvPicPr>
          <p:cNvPr id="10" name="Picture 9">
            <a:extLst>
              <a:ext uri="{FF2B5EF4-FFF2-40B4-BE49-F238E27FC236}">
                <a16:creationId xmlns:a16="http://schemas.microsoft.com/office/drawing/2014/main" id="{D3540F0C-B95B-42FA-B2C2-78C31CD90FAF}"/>
              </a:ext>
            </a:extLst>
          </p:cNvPr>
          <p:cNvPicPr>
            <a:picLocks noChangeAspect="1"/>
          </p:cNvPicPr>
          <p:nvPr/>
        </p:nvPicPr>
        <p:blipFill>
          <a:blip r:embed="rId10"/>
          <a:stretch>
            <a:fillRect/>
          </a:stretch>
        </p:blipFill>
        <p:spPr>
          <a:xfrm>
            <a:off x="7393613" y="1116466"/>
            <a:ext cx="4548015" cy="1866219"/>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7393614" y="740228"/>
            <a:ext cx="3078442" cy="276999"/>
          </a:xfrm>
          <a:prstGeom prst="rect">
            <a:avLst/>
          </a:prstGeom>
          <a:noFill/>
        </p:spPr>
        <p:txBody>
          <a:bodyPr wrap="square" lIns="0" tIns="0" rIns="0" bIns="0" rtlCol="0">
            <a:spAutoFit/>
          </a:bodyPr>
          <a:lstStyle/>
          <a:p>
            <a:pPr algn="ctr"/>
            <a:r>
              <a:rPr lang="en-US" b="1" dirty="0">
                <a:solidFill>
                  <a:schemeClr val="tx2"/>
                </a:solidFill>
              </a:rPr>
              <a:t>Mean – </a:t>
            </a:r>
            <a:r>
              <a:rPr lang="en-US" dirty="0">
                <a:solidFill>
                  <a:schemeClr val="tx2"/>
                </a:solidFill>
              </a:rPr>
              <a:t>Position of bell curve</a:t>
            </a:r>
          </a:p>
        </p:txBody>
      </p:sp>
      <p:sp>
        <p:nvSpPr>
          <p:cNvPr id="12" name="TextBox 11">
            <a:extLst>
              <a:ext uri="{FF2B5EF4-FFF2-40B4-BE49-F238E27FC236}">
                <a16:creationId xmlns:a16="http://schemas.microsoft.com/office/drawing/2014/main" id="{E071E457-06A7-4062-8F52-D0A403D07F9B}"/>
              </a:ext>
            </a:extLst>
          </p:cNvPr>
          <p:cNvSpPr txBox="1"/>
          <p:nvPr/>
        </p:nvSpPr>
        <p:spPr>
          <a:xfrm flipH="1">
            <a:off x="7306626" y="3267075"/>
            <a:ext cx="4548015" cy="246221"/>
          </a:xfrm>
          <a:prstGeom prst="rect">
            <a:avLst/>
          </a:prstGeom>
          <a:noFill/>
        </p:spPr>
        <p:txBody>
          <a:bodyPr wrap="square" lIns="0" tIns="0" rIns="0" bIns="0" rtlCol="0">
            <a:spAutoFit/>
          </a:bodyPr>
          <a:lstStyle/>
          <a:p>
            <a:pPr algn="ctr"/>
            <a:r>
              <a:rPr lang="en-US" sz="1600" b="1" dirty="0">
                <a:solidFill>
                  <a:schemeClr val="accent6">
                    <a:lumMod val="50000"/>
                  </a:schemeClr>
                </a:solidFill>
              </a:rPr>
              <a:t>Standard deviation – </a:t>
            </a:r>
            <a:r>
              <a:rPr lang="en-US" sz="1600" dirty="0">
                <a:solidFill>
                  <a:schemeClr val="accent6">
                    <a:lumMod val="50000"/>
                  </a:schemeClr>
                </a:solidFill>
              </a:rPr>
              <a:t>Shape/Spread of bell curve</a:t>
            </a:r>
          </a:p>
        </p:txBody>
      </p:sp>
      <p:pic>
        <p:nvPicPr>
          <p:cNvPr id="13" name="Picture 12">
            <a:extLst>
              <a:ext uri="{FF2B5EF4-FFF2-40B4-BE49-F238E27FC236}">
                <a16:creationId xmlns:a16="http://schemas.microsoft.com/office/drawing/2014/main" id="{59A873B0-1157-4095-9D90-81222615BA7D}"/>
              </a:ext>
            </a:extLst>
          </p:cNvPr>
          <p:cNvPicPr>
            <a:picLocks noChangeAspect="1"/>
          </p:cNvPicPr>
          <p:nvPr/>
        </p:nvPicPr>
        <p:blipFill>
          <a:blip r:embed="rId11"/>
          <a:stretch>
            <a:fillRect/>
          </a:stretch>
        </p:blipFill>
        <p:spPr>
          <a:xfrm>
            <a:off x="7306626" y="3559625"/>
            <a:ext cx="2229260" cy="1520506"/>
          </a:xfrm>
          <a:prstGeom prst="rect">
            <a:avLst/>
          </a:prstGeom>
        </p:spPr>
      </p:pic>
      <p:pic>
        <p:nvPicPr>
          <p:cNvPr id="14" name="Picture 13">
            <a:extLst>
              <a:ext uri="{FF2B5EF4-FFF2-40B4-BE49-F238E27FC236}">
                <a16:creationId xmlns:a16="http://schemas.microsoft.com/office/drawing/2014/main" id="{CD6E5FA0-068C-465D-A62A-0B899BC575BB}"/>
              </a:ext>
            </a:extLst>
          </p:cNvPr>
          <p:cNvPicPr>
            <a:picLocks noChangeAspect="1"/>
          </p:cNvPicPr>
          <p:nvPr/>
        </p:nvPicPr>
        <p:blipFill>
          <a:blip r:embed="rId12"/>
          <a:stretch>
            <a:fillRect/>
          </a:stretch>
        </p:blipFill>
        <p:spPr>
          <a:xfrm>
            <a:off x="9821479" y="3559069"/>
            <a:ext cx="2229260" cy="1512342"/>
          </a:xfrm>
          <a:prstGeom prst="rect">
            <a:avLst/>
          </a:prstGeom>
        </p:spPr>
      </p:pic>
      <p:pic>
        <p:nvPicPr>
          <p:cNvPr id="15" name="Picture 14">
            <a:extLst>
              <a:ext uri="{FF2B5EF4-FFF2-40B4-BE49-F238E27FC236}">
                <a16:creationId xmlns:a16="http://schemas.microsoft.com/office/drawing/2014/main" id="{7E138777-70BC-436F-AAC9-46D0767B0C19}"/>
              </a:ext>
            </a:extLst>
          </p:cNvPr>
          <p:cNvPicPr>
            <a:picLocks noChangeAspect="1"/>
          </p:cNvPicPr>
          <p:nvPr/>
        </p:nvPicPr>
        <p:blipFill>
          <a:blip r:embed="rId13"/>
          <a:stretch>
            <a:fillRect/>
          </a:stretch>
        </p:blipFill>
        <p:spPr>
          <a:xfrm>
            <a:off x="8706848" y="5162146"/>
            <a:ext cx="2229261" cy="1512342"/>
          </a:xfrm>
          <a:prstGeom prst="rect">
            <a:avLst/>
          </a:prstGeom>
        </p:spPr>
      </p:pic>
    </p:spTree>
    <p:extLst>
      <p:ext uri="{BB962C8B-B14F-4D97-AF65-F5344CB8AC3E}">
        <p14:creationId xmlns:p14="http://schemas.microsoft.com/office/powerpoint/2010/main" val="1466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Normal Distribution – the 68-95-99.7 Rule</a:t>
            </a:r>
          </a:p>
        </p:txBody>
      </p:sp>
      <p:pic>
        <p:nvPicPr>
          <p:cNvPr id="2" name="Picture 1">
            <a:extLst>
              <a:ext uri="{FF2B5EF4-FFF2-40B4-BE49-F238E27FC236}">
                <a16:creationId xmlns:a16="http://schemas.microsoft.com/office/drawing/2014/main" id="{5C8B6C24-E8C7-424A-8FF2-A8EB099F8FB1}"/>
              </a:ext>
            </a:extLst>
          </p:cNvPr>
          <p:cNvPicPr>
            <a:picLocks noChangeAspect="1"/>
          </p:cNvPicPr>
          <p:nvPr/>
        </p:nvPicPr>
        <p:blipFill>
          <a:blip r:embed="rId7"/>
          <a:stretch>
            <a:fillRect/>
          </a:stretch>
        </p:blipFill>
        <p:spPr>
          <a:xfrm>
            <a:off x="214750" y="718457"/>
            <a:ext cx="5881249" cy="4949856"/>
          </a:xfrm>
          <a:prstGeom prst="rect">
            <a:avLst/>
          </a:prstGeom>
        </p:spPr>
      </p:pic>
      <p:grpSp>
        <p:nvGrpSpPr>
          <p:cNvPr id="13" name="Group 1">
            <a:extLst>
              <a:ext uri="{FF2B5EF4-FFF2-40B4-BE49-F238E27FC236}">
                <a16:creationId xmlns:a16="http://schemas.microsoft.com/office/drawing/2014/main" id="{2FB880B5-203B-451C-82B1-4DA1D61DBA57}"/>
              </a:ext>
            </a:extLst>
          </p:cNvPr>
          <p:cNvGrpSpPr>
            <a:grpSpLocks/>
          </p:cNvGrpSpPr>
          <p:nvPr/>
        </p:nvGrpSpPr>
        <p:grpSpPr bwMode="auto">
          <a:xfrm>
            <a:off x="6498771" y="1959428"/>
            <a:ext cx="5380507" cy="2710543"/>
            <a:chOff x="504825" y="3976688"/>
            <a:chExt cx="8105775" cy="2490787"/>
          </a:xfrm>
        </p:grpSpPr>
        <p:pic>
          <p:nvPicPr>
            <p:cNvPr id="14" name="Picture 3">
              <a:extLst>
                <a:ext uri="{FF2B5EF4-FFF2-40B4-BE49-F238E27FC236}">
                  <a16:creationId xmlns:a16="http://schemas.microsoft.com/office/drawing/2014/main" id="{ED5C9BE5-5765-49B7-B081-9472EF34AE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25" y="3976688"/>
              <a:ext cx="8105775"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8F54515B-FCC5-4028-AC7E-577B2F252F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857" y="4339821"/>
              <a:ext cx="2689136" cy="3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3386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Normal Distribution – the 68-95-99.7 Rule contd..</a:t>
            </a:r>
          </a:p>
        </p:txBody>
      </p:sp>
      <p:pic>
        <p:nvPicPr>
          <p:cNvPr id="13" name="Picture 12">
            <a:extLst>
              <a:ext uri="{FF2B5EF4-FFF2-40B4-BE49-F238E27FC236}">
                <a16:creationId xmlns:a16="http://schemas.microsoft.com/office/drawing/2014/main" id="{1462504D-BB9A-42D4-8898-24796DFADA11}"/>
              </a:ext>
            </a:extLst>
          </p:cNvPr>
          <p:cNvPicPr>
            <a:picLocks noChangeAspect="1"/>
          </p:cNvPicPr>
          <p:nvPr/>
        </p:nvPicPr>
        <p:blipFill>
          <a:blip r:embed="rId7"/>
          <a:stretch>
            <a:fillRect/>
          </a:stretch>
        </p:blipFill>
        <p:spPr>
          <a:xfrm>
            <a:off x="161084" y="757581"/>
            <a:ext cx="3322345" cy="2693762"/>
          </a:xfrm>
          <a:prstGeom prst="rect">
            <a:avLst/>
          </a:prstGeom>
        </p:spPr>
      </p:pic>
      <p:pic>
        <p:nvPicPr>
          <p:cNvPr id="15" name="Picture 14">
            <a:extLst>
              <a:ext uri="{FF2B5EF4-FFF2-40B4-BE49-F238E27FC236}">
                <a16:creationId xmlns:a16="http://schemas.microsoft.com/office/drawing/2014/main" id="{3063856B-BBFD-465C-A14B-5F1CE47A6B16}"/>
              </a:ext>
            </a:extLst>
          </p:cNvPr>
          <p:cNvPicPr>
            <a:picLocks noChangeAspect="1"/>
          </p:cNvPicPr>
          <p:nvPr/>
        </p:nvPicPr>
        <p:blipFill>
          <a:blip r:embed="rId8"/>
          <a:stretch>
            <a:fillRect/>
          </a:stretch>
        </p:blipFill>
        <p:spPr>
          <a:xfrm>
            <a:off x="4579607" y="757581"/>
            <a:ext cx="3322346" cy="2693762"/>
          </a:xfrm>
          <a:prstGeom prst="rect">
            <a:avLst/>
          </a:prstGeom>
        </p:spPr>
      </p:pic>
      <p:pic>
        <p:nvPicPr>
          <p:cNvPr id="16" name="Picture 15">
            <a:extLst>
              <a:ext uri="{FF2B5EF4-FFF2-40B4-BE49-F238E27FC236}">
                <a16:creationId xmlns:a16="http://schemas.microsoft.com/office/drawing/2014/main" id="{0DC16E8C-7C4C-462F-B41B-C454B0A8C919}"/>
              </a:ext>
            </a:extLst>
          </p:cNvPr>
          <p:cNvPicPr>
            <a:picLocks noChangeAspect="1"/>
          </p:cNvPicPr>
          <p:nvPr/>
        </p:nvPicPr>
        <p:blipFill>
          <a:blip r:embed="rId9"/>
          <a:stretch>
            <a:fillRect/>
          </a:stretch>
        </p:blipFill>
        <p:spPr>
          <a:xfrm>
            <a:off x="8694408" y="757581"/>
            <a:ext cx="3322345" cy="2693762"/>
          </a:xfrm>
          <a:prstGeom prst="rect">
            <a:avLst/>
          </a:prstGeom>
        </p:spPr>
      </p:pic>
      <p:pic>
        <p:nvPicPr>
          <p:cNvPr id="3" name="Picture 2">
            <a:extLst>
              <a:ext uri="{FF2B5EF4-FFF2-40B4-BE49-F238E27FC236}">
                <a16:creationId xmlns:a16="http://schemas.microsoft.com/office/drawing/2014/main" id="{995CD5CD-FB2A-4E50-97C3-15B43AFC609D}"/>
              </a:ext>
            </a:extLst>
          </p:cNvPr>
          <p:cNvPicPr>
            <a:picLocks noChangeAspect="1"/>
          </p:cNvPicPr>
          <p:nvPr/>
        </p:nvPicPr>
        <p:blipFill>
          <a:blip r:embed="rId10"/>
          <a:stretch>
            <a:fillRect/>
          </a:stretch>
        </p:blipFill>
        <p:spPr>
          <a:xfrm>
            <a:off x="8694408" y="3574359"/>
            <a:ext cx="3322345" cy="2693762"/>
          </a:xfrm>
          <a:prstGeom prst="rect">
            <a:avLst/>
          </a:prstGeom>
        </p:spPr>
      </p:pic>
      <p:pic>
        <p:nvPicPr>
          <p:cNvPr id="7" name="Picture 6">
            <a:extLst>
              <a:ext uri="{FF2B5EF4-FFF2-40B4-BE49-F238E27FC236}">
                <a16:creationId xmlns:a16="http://schemas.microsoft.com/office/drawing/2014/main" id="{69E5A9B4-6CF2-4390-9FB0-59C40A294D32}"/>
              </a:ext>
            </a:extLst>
          </p:cNvPr>
          <p:cNvPicPr>
            <a:picLocks noChangeAspect="1"/>
          </p:cNvPicPr>
          <p:nvPr/>
        </p:nvPicPr>
        <p:blipFill>
          <a:blip r:embed="rId11"/>
          <a:stretch>
            <a:fillRect/>
          </a:stretch>
        </p:blipFill>
        <p:spPr>
          <a:xfrm>
            <a:off x="4579607" y="3574360"/>
            <a:ext cx="3322345" cy="2693761"/>
          </a:xfrm>
          <a:prstGeom prst="rect">
            <a:avLst/>
          </a:prstGeom>
        </p:spPr>
      </p:pic>
      <p:pic>
        <p:nvPicPr>
          <p:cNvPr id="17" name="Picture 16">
            <a:extLst>
              <a:ext uri="{FF2B5EF4-FFF2-40B4-BE49-F238E27FC236}">
                <a16:creationId xmlns:a16="http://schemas.microsoft.com/office/drawing/2014/main" id="{1995BE8B-5A40-451D-AFB8-088441A481A9}"/>
              </a:ext>
            </a:extLst>
          </p:cNvPr>
          <p:cNvPicPr>
            <a:picLocks noChangeAspect="1"/>
          </p:cNvPicPr>
          <p:nvPr/>
        </p:nvPicPr>
        <p:blipFill>
          <a:blip r:embed="rId12"/>
          <a:stretch>
            <a:fillRect/>
          </a:stretch>
        </p:blipFill>
        <p:spPr>
          <a:xfrm>
            <a:off x="161084" y="3574359"/>
            <a:ext cx="3322345" cy="2693761"/>
          </a:xfrm>
          <a:prstGeom prst="rect">
            <a:avLst/>
          </a:prstGeom>
        </p:spPr>
      </p:pic>
    </p:spTree>
    <p:extLst>
      <p:ext uri="{BB962C8B-B14F-4D97-AF65-F5344CB8AC3E}">
        <p14:creationId xmlns:p14="http://schemas.microsoft.com/office/powerpoint/2010/main" val="279432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Practice Questions - 1</a:t>
            </a:r>
          </a:p>
        </p:txBody>
      </p:sp>
      <p:pic>
        <p:nvPicPr>
          <p:cNvPr id="3" name="Picture 2">
            <a:extLst>
              <a:ext uri="{FF2B5EF4-FFF2-40B4-BE49-F238E27FC236}">
                <a16:creationId xmlns:a16="http://schemas.microsoft.com/office/drawing/2014/main" id="{F1C6783A-CCB8-4802-8897-9E956ACF1299}"/>
              </a:ext>
            </a:extLst>
          </p:cNvPr>
          <p:cNvPicPr>
            <a:picLocks noChangeAspect="1"/>
          </p:cNvPicPr>
          <p:nvPr/>
        </p:nvPicPr>
        <p:blipFill>
          <a:blip r:embed="rId7"/>
          <a:stretch>
            <a:fillRect/>
          </a:stretch>
        </p:blipFill>
        <p:spPr>
          <a:xfrm>
            <a:off x="502442" y="830593"/>
            <a:ext cx="11330329" cy="5196814"/>
          </a:xfrm>
          <a:prstGeom prst="rect">
            <a:avLst/>
          </a:prstGeom>
        </p:spPr>
      </p:pic>
    </p:spTree>
    <p:extLst>
      <p:ext uri="{BB962C8B-B14F-4D97-AF65-F5344CB8AC3E}">
        <p14:creationId xmlns:p14="http://schemas.microsoft.com/office/powerpoint/2010/main" val="2862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Practice Questions - 1</a:t>
            </a:r>
          </a:p>
        </p:txBody>
      </p:sp>
      <p:pic>
        <p:nvPicPr>
          <p:cNvPr id="7" name="Picture 6">
            <a:extLst>
              <a:ext uri="{FF2B5EF4-FFF2-40B4-BE49-F238E27FC236}">
                <a16:creationId xmlns:a16="http://schemas.microsoft.com/office/drawing/2014/main" id="{53F0E76E-0E1A-439F-AAD3-2938C7518005}"/>
              </a:ext>
            </a:extLst>
          </p:cNvPr>
          <p:cNvPicPr>
            <a:picLocks noChangeAspect="1"/>
          </p:cNvPicPr>
          <p:nvPr/>
        </p:nvPicPr>
        <p:blipFill>
          <a:blip r:embed="rId7"/>
          <a:stretch>
            <a:fillRect/>
          </a:stretch>
        </p:blipFill>
        <p:spPr>
          <a:xfrm>
            <a:off x="502443" y="933405"/>
            <a:ext cx="11417414" cy="5133847"/>
          </a:xfrm>
          <a:prstGeom prst="rect">
            <a:avLst/>
          </a:prstGeom>
        </p:spPr>
      </p:pic>
    </p:spTree>
    <p:extLst>
      <p:ext uri="{BB962C8B-B14F-4D97-AF65-F5344CB8AC3E}">
        <p14:creationId xmlns:p14="http://schemas.microsoft.com/office/powerpoint/2010/main" val="375005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Standard Normal Distribution – A special type of Normal Distribution</a:t>
            </a:r>
          </a:p>
        </p:txBody>
      </p:sp>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7"/>
          <a:stretch>
            <a:fillRect/>
          </a:stretch>
        </p:blipFill>
        <p:spPr>
          <a:xfrm>
            <a:off x="164805" y="5050988"/>
            <a:ext cx="2171814" cy="429515"/>
          </a:xfrm>
          <a:prstGeom prst="rect">
            <a:avLst/>
          </a:prstGeom>
        </p:spPr>
      </p:pic>
      <p:pic>
        <p:nvPicPr>
          <p:cNvPr id="7" name="Picture 6">
            <a:extLst>
              <a:ext uri="{FF2B5EF4-FFF2-40B4-BE49-F238E27FC236}">
                <a16:creationId xmlns:a16="http://schemas.microsoft.com/office/drawing/2014/main" id="{5ED23F14-C77E-4758-9769-CD1A334E4719}"/>
              </a:ext>
            </a:extLst>
          </p:cNvPr>
          <p:cNvPicPr>
            <a:picLocks noChangeAspect="1"/>
          </p:cNvPicPr>
          <p:nvPr/>
        </p:nvPicPr>
        <p:blipFill>
          <a:blip r:embed="rId8"/>
          <a:stretch>
            <a:fillRect/>
          </a:stretch>
        </p:blipFill>
        <p:spPr>
          <a:xfrm>
            <a:off x="164805" y="763799"/>
            <a:ext cx="6696218" cy="3840858"/>
          </a:xfrm>
          <a:prstGeom prst="rect">
            <a:avLst/>
          </a:prstGeom>
        </p:spPr>
      </p:pic>
      <p:pic>
        <p:nvPicPr>
          <p:cNvPr id="19" name="Picture 18">
            <a:extLst>
              <a:ext uri="{FF2B5EF4-FFF2-40B4-BE49-F238E27FC236}">
                <a16:creationId xmlns:a16="http://schemas.microsoft.com/office/drawing/2014/main" id="{AAB3CAF2-8106-43F4-B3CF-F9334E8A8AE7}"/>
              </a:ext>
            </a:extLst>
          </p:cNvPr>
          <p:cNvPicPr>
            <a:picLocks noChangeAspect="1"/>
          </p:cNvPicPr>
          <p:nvPr/>
        </p:nvPicPr>
        <p:blipFill>
          <a:blip r:embed="rId9"/>
          <a:stretch>
            <a:fillRect/>
          </a:stretch>
        </p:blipFill>
        <p:spPr>
          <a:xfrm>
            <a:off x="7781327" y="763799"/>
            <a:ext cx="4138530" cy="2452179"/>
          </a:xfrm>
          <a:prstGeom prst="rect">
            <a:avLst/>
          </a:prstGeom>
        </p:spPr>
      </p:pic>
      <p:pic>
        <p:nvPicPr>
          <p:cNvPr id="22" name="Picture 21">
            <a:extLst>
              <a:ext uri="{FF2B5EF4-FFF2-40B4-BE49-F238E27FC236}">
                <a16:creationId xmlns:a16="http://schemas.microsoft.com/office/drawing/2014/main" id="{B823589B-03C2-4B30-93AD-53278CBB4F57}"/>
              </a:ext>
            </a:extLst>
          </p:cNvPr>
          <p:cNvPicPr>
            <a:picLocks noChangeAspect="1"/>
          </p:cNvPicPr>
          <p:nvPr/>
        </p:nvPicPr>
        <p:blipFill>
          <a:blip r:embed="rId10"/>
          <a:stretch>
            <a:fillRect/>
          </a:stretch>
        </p:blipFill>
        <p:spPr>
          <a:xfrm>
            <a:off x="7781327" y="3378567"/>
            <a:ext cx="4138530" cy="2452180"/>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24" name="TextBox 23">
            <a:extLst>
              <a:ext uri="{FF2B5EF4-FFF2-40B4-BE49-F238E27FC236}">
                <a16:creationId xmlns:a16="http://schemas.microsoft.com/office/drawing/2014/main" id="{18CBB06E-ABC7-4F63-B0B4-F68B6C14C965}"/>
              </a:ext>
            </a:extLst>
          </p:cNvPr>
          <p:cNvSpPr txBox="1"/>
          <p:nvPr/>
        </p:nvSpPr>
        <p:spPr>
          <a:xfrm flipH="1">
            <a:off x="7882334" y="1027253"/>
            <a:ext cx="1346806" cy="553998"/>
          </a:xfrm>
          <a:prstGeom prst="rect">
            <a:avLst/>
          </a:prstGeom>
          <a:noFill/>
        </p:spPr>
        <p:txBody>
          <a:bodyPr wrap="square" lIns="0" tIns="0" rIns="0" bIns="0" rtlCol="0">
            <a:spAutoFit/>
          </a:bodyPr>
          <a:lstStyle/>
          <a:p>
            <a:pPr algn="ctr"/>
            <a:r>
              <a:rPr lang="en-US" b="1" dirty="0"/>
              <a:t>2 </a:t>
            </a:r>
            <a:r>
              <a:rPr lang="en-US" b="1" dirty="0" err="1"/>
              <a:t>s.d.</a:t>
            </a:r>
            <a:r>
              <a:rPr lang="en-US" b="1" dirty="0"/>
              <a:t> right from mean</a:t>
            </a:r>
          </a:p>
        </p:txBody>
      </p:sp>
      <p:sp>
        <p:nvSpPr>
          <p:cNvPr id="25" name="TextBox 24">
            <a:extLst>
              <a:ext uri="{FF2B5EF4-FFF2-40B4-BE49-F238E27FC236}">
                <a16:creationId xmlns:a16="http://schemas.microsoft.com/office/drawing/2014/main" id="{0499FF7A-C839-4815-A42C-211551908C10}"/>
              </a:ext>
            </a:extLst>
          </p:cNvPr>
          <p:cNvSpPr txBox="1"/>
          <p:nvPr/>
        </p:nvSpPr>
        <p:spPr>
          <a:xfrm flipH="1">
            <a:off x="7882334" y="3483428"/>
            <a:ext cx="1346806" cy="553998"/>
          </a:xfrm>
          <a:prstGeom prst="rect">
            <a:avLst/>
          </a:prstGeom>
          <a:noFill/>
        </p:spPr>
        <p:txBody>
          <a:bodyPr wrap="square" lIns="0" tIns="0" rIns="0" bIns="0" rtlCol="0">
            <a:spAutoFit/>
          </a:bodyPr>
          <a:lstStyle/>
          <a:p>
            <a:pPr algn="ctr"/>
            <a:r>
              <a:rPr lang="en-US" b="1" dirty="0"/>
              <a:t>2 </a:t>
            </a:r>
            <a:r>
              <a:rPr lang="en-US" b="1" dirty="0" err="1"/>
              <a:t>s.d.</a:t>
            </a:r>
            <a:r>
              <a:rPr lang="en-US" b="1" dirty="0"/>
              <a:t> left from mean</a:t>
            </a:r>
          </a:p>
        </p:txBody>
      </p:sp>
      <p:pic>
        <p:nvPicPr>
          <p:cNvPr id="26" name="Picture 25">
            <a:extLst>
              <a:ext uri="{FF2B5EF4-FFF2-40B4-BE49-F238E27FC236}">
                <a16:creationId xmlns:a16="http://schemas.microsoft.com/office/drawing/2014/main" id="{D1899B9B-3986-4F3E-9E1A-6C7E618D4E2C}"/>
              </a:ext>
            </a:extLst>
          </p:cNvPr>
          <p:cNvPicPr>
            <a:picLocks noChangeAspect="1"/>
          </p:cNvPicPr>
          <p:nvPr/>
        </p:nvPicPr>
        <p:blipFill>
          <a:blip r:embed="rId11"/>
          <a:stretch>
            <a:fillRect/>
          </a:stretch>
        </p:blipFill>
        <p:spPr>
          <a:xfrm>
            <a:off x="2854891" y="4822120"/>
            <a:ext cx="2445517" cy="941752"/>
          </a:xfrm>
          <a:prstGeom prst="rect">
            <a:avLst/>
          </a:prstGeom>
        </p:spPr>
      </p:pic>
    </p:spTree>
    <p:extLst>
      <p:ext uri="{BB962C8B-B14F-4D97-AF65-F5344CB8AC3E}">
        <p14:creationId xmlns:p14="http://schemas.microsoft.com/office/powerpoint/2010/main" val="42643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Standard Normal Distribution – How &amp; Why do we calculate Z-Scores</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17" name="TextBox 16">
            <a:extLst>
              <a:ext uri="{FF2B5EF4-FFF2-40B4-BE49-F238E27FC236}">
                <a16:creationId xmlns:a16="http://schemas.microsoft.com/office/drawing/2014/main" id="{8616F4D3-DE25-44C4-A00F-B55A71480A7F}"/>
              </a:ext>
            </a:extLst>
          </p:cNvPr>
          <p:cNvSpPr txBox="1"/>
          <p:nvPr/>
        </p:nvSpPr>
        <p:spPr>
          <a:xfrm flipH="1">
            <a:off x="423072" y="630297"/>
            <a:ext cx="10887185" cy="276999"/>
          </a:xfrm>
          <a:prstGeom prst="rect">
            <a:avLst/>
          </a:prstGeom>
          <a:noFill/>
        </p:spPr>
        <p:txBody>
          <a:bodyPr wrap="square" lIns="0" tIns="0" rIns="0" bIns="0" rtlCol="0">
            <a:spAutoFit/>
          </a:bodyPr>
          <a:lstStyle/>
          <a:p>
            <a:r>
              <a:rPr lang="en-US" b="1" dirty="0"/>
              <a:t>Any Normal distribution can be converted into Standard normal distribution</a:t>
            </a:r>
          </a:p>
        </p:txBody>
      </p:sp>
      <p:pic>
        <p:nvPicPr>
          <p:cNvPr id="15" name="Picture 14">
            <a:extLst>
              <a:ext uri="{FF2B5EF4-FFF2-40B4-BE49-F238E27FC236}">
                <a16:creationId xmlns:a16="http://schemas.microsoft.com/office/drawing/2014/main" id="{9ECDBDB7-8376-40EA-8F74-7F18D22EFF27}"/>
              </a:ext>
            </a:extLst>
          </p:cNvPr>
          <p:cNvPicPr>
            <a:picLocks noChangeAspect="1"/>
          </p:cNvPicPr>
          <p:nvPr/>
        </p:nvPicPr>
        <p:blipFill>
          <a:blip r:embed="rId7"/>
          <a:stretch>
            <a:fillRect/>
          </a:stretch>
        </p:blipFill>
        <p:spPr>
          <a:xfrm>
            <a:off x="205881" y="1010630"/>
            <a:ext cx="6946033" cy="4780569"/>
          </a:xfrm>
          <a:prstGeom prst="rect">
            <a:avLst/>
          </a:prstGeom>
        </p:spPr>
      </p:pic>
      <p:pic>
        <p:nvPicPr>
          <p:cNvPr id="16" name="Picture 15">
            <a:extLst>
              <a:ext uri="{FF2B5EF4-FFF2-40B4-BE49-F238E27FC236}">
                <a16:creationId xmlns:a16="http://schemas.microsoft.com/office/drawing/2014/main" id="{FE755332-6A2B-4B90-A690-F1DBFDDECAC8}"/>
              </a:ext>
            </a:extLst>
          </p:cNvPr>
          <p:cNvPicPr>
            <a:picLocks noChangeAspect="1"/>
          </p:cNvPicPr>
          <p:nvPr/>
        </p:nvPicPr>
        <p:blipFill>
          <a:blip r:embed="rId8"/>
          <a:stretch>
            <a:fillRect/>
          </a:stretch>
        </p:blipFill>
        <p:spPr>
          <a:xfrm>
            <a:off x="7761109" y="2055658"/>
            <a:ext cx="3928447" cy="2690512"/>
          </a:xfrm>
          <a:prstGeom prst="rect">
            <a:avLst/>
          </a:prstGeom>
        </p:spPr>
      </p:pic>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9"/>
          <a:stretch>
            <a:fillRect/>
          </a:stretch>
        </p:blipFill>
        <p:spPr>
          <a:xfrm>
            <a:off x="4780757" y="1151675"/>
            <a:ext cx="2171814" cy="429515"/>
          </a:xfrm>
          <a:prstGeom prst="rect">
            <a:avLst/>
          </a:prstGeom>
        </p:spPr>
      </p:pic>
    </p:spTree>
    <p:extLst>
      <p:ext uri="{BB962C8B-B14F-4D97-AF65-F5344CB8AC3E}">
        <p14:creationId xmlns:p14="http://schemas.microsoft.com/office/powerpoint/2010/main" val="200689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Course Scope….</a:t>
            </a:r>
          </a:p>
        </p:txBody>
      </p:sp>
      <p:sp>
        <p:nvSpPr>
          <p:cNvPr id="36" name="Text Box 4">
            <a:extLst>
              <a:ext uri="{FF2B5EF4-FFF2-40B4-BE49-F238E27FC236}">
                <a16:creationId xmlns:a16="http://schemas.microsoft.com/office/drawing/2014/main" id="{80ECF1E8-4539-4E2B-97F8-C58DE7464900}"/>
              </a:ext>
            </a:extLst>
          </p:cNvPr>
          <p:cNvSpPr txBox="1">
            <a:spLocks noChangeArrowheads="1"/>
          </p:cNvSpPr>
          <p:nvPr/>
        </p:nvSpPr>
        <p:spPr bwMode="auto">
          <a:xfrm>
            <a:off x="584056" y="766567"/>
            <a:ext cx="11333965" cy="5229573"/>
          </a:xfrm>
          <a:prstGeom prst="rect">
            <a:avLst/>
          </a:prstGeom>
          <a:noFill/>
          <a:ln>
            <a:solidFill>
              <a:schemeClr val="accent2"/>
            </a:solidFill>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Data Basic</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Sampling and Sources of bias</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Central Tendency</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Measure of Spread</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Visualizing Numeric Data</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Data Transformation</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Exploring Categorical Variables</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Concept of Probability</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Normal Distribution, Binomial and Poison Distribution</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Central Limit Theorem</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Confidence Interval</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Hypothesis Testing</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One Sided – Two Sided Tests</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Chi-Square and Other Test</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Correlation &amp; Introduction to Regression</a:t>
            </a:r>
          </a:p>
          <a:p>
            <a:pPr algn="l">
              <a:lnSpc>
                <a:spcPct val="150000"/>
              </a:lnSpc>
              <a:buClr>
                <a:srgbClr val="3A6008"/>
              </a:buClr>
              <a:buFontTx/>
              <a:buChar char="•"/>
              <a:defRPr/>
            </a:pPr>
            <a:r>
              <a:rPr lang="en-US" altLang="en-US" sz="1400" dirty="0">
                <a:solidFill>
                  <a:schemeClr val="accent2"/>
                </a:solidFill>
                <a:latin typeface="Calibri" pitchFamily="34" charset="0"/>
                <a:cs typeface="Calibri" pitchFamily="34" charset="0"/>
              </a:rPr>
              <a:t>Workbook</a:t>
            </a:r>
          </a:p>
        </p:txBody>
      </p:sp>
    </p:spTree>
    <p:extLst>
      <p:ext uri="{BB962C8B-B14F-4D97-AF65-F5344CB8AC3E}">
        <p14:creationId xmlns:p14="http://schemas.microsoft.com/office/powerpoint/2010/main" val="353926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137215"/>
            <a:ext cx="11187113" cy="311150"/>
          </a:xfrm>
        </p:spPr>
        <p:txBody>
          <a:bodyPr>
            <a:normAutofit fontScale="90000"/>
          </a:bodyPr>
          <a:lstStyle/>
          <a:p>
            <a:r>
              <a:rPr lang="en-US" dirty="0"/>
              <a:t>Standard Normal Distribution – Area of Z-scores</a:t>
            </a:r>
          </a:p>
        </p:txBody>
      </p:sp>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7"/>
          <a:stretch>
            <a:fillRect/>
          </a:stretch>
        </p:blipFill>
        <p:spPr>
          <a:xfrm>
            <a:off x="537781" y="5070374"/>
            <a:ext cx="2171814" cy="429515"/>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pic>
        <p:nvPicPr>
          <p:cNvPr id="9" name="Picture 8">
            <a:extLst>
              <a:ext uri="{FF2B5EF4-FFF2-40B4-BE49-F238E27FC236}">
                <a16:creationId xmlns:a16="http://schemas.microsoft.com/office/drawing/2014/main" id="{46AFC901-F451-431B-B92B-DD5E9714EBE1}"/>
              </a:ext>
            </a:extLst>
          </p:cNvPr>
          <p:cNvPicPr>
            <a:picLocks noChangeAspect="1"/>
          </p:cNvPicPr>
          <p:nvPr/>
        </p:nvPicPr>
        <p:blipFill>
          <a:blip r:embed="rId8"/>
          <a:stretch>
            <a:fillRect/>
          </a:stretch>
        </p:blipFill>
        <p:spPr>
          <a:xfrm>
            <a:off x="7302844" y="762268"/>
            <a:ext cx="4683276" cy="2492203"/>
          </a:xfrm>
          <a:prstGeom prst="rect">
            <a:avLst/>
          </a:prstGeom>
        </p:spPr>
      </p:pic>
      <p:pic>
        <p:nvPicPr>
          <p:cNvPr id="10" name="Picture 9">
            <a:extLst>
              <a:ext uri="{FF2B5EF4-FFF2-40B4-BE49-F238E27FC236}">
                <a16:creationId xmlns:a16="http://schemas.microsoft.com/office/drawing/2014/main" id="{9D536619-AADD-4B5D-B5F4-17F656EA727A}"/>
              </a:ext>
            </a:extLst>
          </p:cNvPr>
          <p:cNvPicPr>
            <a:picLocks noChangeAspect="1"/>
          </p:cNvPicPr>
          <p:nvPr/>
        </p:nvPicPr>
        <p:blipFill>
          <a:blip r:embed="rId9"/>
          <a:stretch>
            <a:fillRect/>
          </a:stretch>
        </p:blipFill>
        <p:spPr>
          <a:xfrm>
            <a:off x="253281" y="762268"/>
            <a:ext cx="6746233" cy="3974192"/>
          </a:xfrm>
          <a:prstGeom prst="rect">
            <a:avLst/>
          </a:prstGeom>
        </p:spPr>
      </p:pic>
      <p:pic>
        <p:nvPicPr>
          <p:cNvPr id="12" name="Picture 11">
            <a:extLst>
              <a:ext uri="{FF2B5EF4-FFF2-40B4-BE49-F238E27FC236}">
                <a16:creationId xmlns:a16="http://schemas.microsoft.com/office/drawing/2014/main" id="{9B3F4AD6-A39C-4D07-AD10-0CC912CFB01F}"/>
              </a:ext>
            </a:extLst>
          </p:cNvPr>
          <p:cNvPicPr>
            <a:picLocks noChangeAspect="1"/>
          </p:cNvPicPr>
          <p:nvPr/>
        </p:nvPicPr>
        <p:blipFill>
          <a:blip r:embed="rId10"/>
          <a:stretch>
            <a:fillRect/>
          </a:stretch>
        </p:blipFill>
        <p:spPr>
          <a:xfrm>
            <a:off x="7302843" y="3346401"/>
            <a:ext cx="4683276" cy="2634343"/>
          </a:xfrm>
          <a:prstGeom prst="rect">
            <a:avLst/>
          </a:prstGeom>
        </p:spPr>
      </p:pic>
      <p:sp>
        <p:nvSpPr>
          <p:cNvPr id="17" name="TextBox 16">
            <a:extLst>
              <a:ext uri="{FF2B5EF4-FFF2-40B4-BE49-F238E27FC236}">
                <a16:creationId xmlns:a16="http://schemas.microsoft.com/office/drawing/2014/main" id="{8616F4D3-DE25-44C4-A00F-B55A71480A7F}"/>
              </a:ext>
            </a:extLst>
          </p:cNvPr>
          <p:cNvSpPr txBox="1"/>
          <p:nvPr/>
        </p:nvSpPr>
        <p:spPr>
          <a:xfrm flipH="1">
            <a:off x="7302843" y="6117350"/>
            <a:ext cx="4683276" cy="430887"/>
          </a:xfrm>
          <a:prstGeom prst="rect">
            <a:avLst/>
          </a:prstGeom>
          <a:noFill/>
        </p:spPr>
        <p:txBody>
          <a:bodyPr wrap="square" lIns="0" tIns="0" rIns="0" bIns="0" rtlCol="0">
            <a:spAutoFit/>
          </a:bodyPr>
          <a:lstStyle/>
          <a:p>
            <a:pPr marL="285750" indent="-285750" algn="ctr">
              <a:buFont typeface="Arial" panose="020B0604020202020204" pitchFamily="34" charset="0"/>
              <a:buChar char="•"/>
            </a:pPr>
            <a:r>
              <a:rPr lang="en-US" sz="1400" b="1" dirty="0"/>
              <a:t>Rows and Columns Z-Scores</a:t>
            </a:r>
          </a:p>
          <a:p>
            <a:pPr marL="285750" indent="-285750" algn="ctr">
              <a:buFont typeface="Arial" panose="020B0604020202020204" pitchFamily="34" charset="0"/>
              <a:buChar char="•"/>
            </a:pPr>
            <a:r>
              <a:rPr lang="en-US" sz="1400" b="1" dirty="0"/>
              <a:t>Area (percentiles/percentage values inside the tables</a:t>
            </a:r>
          </a:p>
        </p:txBody>
      </p:sp>
      <p:pic>
        <p:nvPicPr>
          <p:cNvPr id="13" name="Picture 12">
            <a:extLst>
              <a:ext uri="{FF2B5EF4-FFF2-40B4-BE49-F238E27FC236}">
                <a16:creationId xmlns:a16="http://schemas.microsoft.com/office/drawing/2014/main" id="{FCC6294F-ED8D-4C41-AD55-158456DEE334}"/>
              </a:ext>
            </a:extLst>
          </p:cNvPr>
          <p:cNvPicPr>
            <a:picLocks noChangeAspect="1"/>
          </p:cNvPicPr>
          <p:nvPr/>
        </p:nvPicPr>
        <p:blipFill>
          <a:blip r:embed="rId11"/>
          <a:stretch>
            <a:fillRect/>
          </a:stretch>
        </p:blipFill>
        <p:spPr>
          <a:xfrm>
            <a:off x="3203233" y="5038992"/>
            <a:ext cx="2445517" cy="941752"/>
          </a:xfrm>
          <a:prstGeom prst="rect">
            <a:avLst/>
          </a:prstGeom>
        </p:spPr>
      </p:pic>
    </p:spTree>
    <p:extLst>
      <p:ext uri="{BB962C8B-B14F-4D97-AF65-F5344CB8AC3E}">
        <p14:creationId xmlns:p14="http://schemas.microsoft.com/office/powerpoint/2010/main" val="379105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Standard Normal Distribution – How do we calculate Z-Scores </a:t>
            </a:r>
            <a:r>
              <a:rPr lang="en-US" dirty="0" err="1"/>
              <a:t>contd</a:t>
            </a:r>
            <a:r>
              <a:rPr lang="en-US" dirty="0"/>
              <a:t>…</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17" name="TextBox 16">
            <a:extLst>
              <a:ext uri="{FF2B5EF4-FFF2-40B4-BE49-F238E27FC236}">
                <a16:creationId xmlns:a16="http://schemas.microsoft.com/office/drawing/2014/main" id="{8616F4D3-DE25-44C4-A00F-B55A71480A7F}"/>
              </a:ext>
            </a:extLst>
          </p:cNvPr>
          <p:cNvSpPr txBox="1"/>
          <p:nvPr/>
        </p:nvSpPr>
        <p:spPr>
          <a:xfrm flipH="1">
            <a:off x="423072" y="630297"/>
            <a:ext cx="10887185" cy="276999"/>
          </a:xfrm>
          <a:prstGeom prst="rect">
            <a:avLst/>
          </a:prstGeom>
          <a:noFill/>
        </p:spPr>
        <p:txBody>
          <a:bodyPr wrap="square" lIns="0" tIns="0" rIns="0" bIns="0" rtlCol="0">
            <a:spAutoFit/>
          </a:bodyPr>
          <a:lstStyle/>
          <a:p>
            <a:r>
              <a:rPr lang="en-US" b="1" dirty="0"/>
              <a:t>Any Normal distribution can be converted into Standard normal distribution</a:t>
            </a:r>
          </a:p>
        </p:txBody>
      </p:sp>
      <p:pic>
        <p:nvPicPr>
          <p:cNvPr id="7" name="Picture 6">
            <a:extLst>
              <a:ext uri="{FF2B5EF4-FFF2-40B4-BE49-F238E27FC236}">
                <a16:creationId xmlns:a16="http://schemas.microsoft.com/office/drawing/2014/main" id="{764FDF9E-84F1-4B69-93A8-84C476EF8FF3}"/>
              </a:ext>
            </a:extLst>
          </p:cNvPr>
          <p:cNvPicPr>
            <a:picLocks noChangeAspect="1"/>
          </p:cNvPicPr>
          <p:nvPr/>
        </p:nvPicPr>
        <p:blipFill>
          <a:blip r:embed="rId7"/>
          <a:stretch>
            <a:fillRect/>
          </a:stretch>
        </p:blipFill>
        <p:spPr>
          <a:xfrm>
            <a:off x="348732" y="1079732"/>
            <a:ext cx="4952612" cy="2618014"/>
          </a:xfrm>
          <a:prstGeom prst="rect">
            <a:avLst/>
          </a:prstGeom>
        </p:spPr>
      </p:pic>
      <p:pic>
        <p:nvPicPr>
          <p:cNvPr id="9" name="Picture 8">
            <a:extLst>
              <a:ext uri="{FF2B5EF4-FFF2-40B4-BE49-F238E27FC236}">
                <a16:creationId xmlns:a16="http://schemas.microsoft.com/office/drawing/2014/main" id="{7E44E08A-B6C8-463A-B852-59A21340A941}"/>
              </a:ext>
            </a:extLst>
          </p:cNvPr>
          <p:cNvPicPr>
            <a:picLocks noChangeAspect="1"/>
          </p:cNvPicPr>
          <p:nvPr/>
        </p:nvPicPr>
        <p:blipFill>
          <a:blip r:embed="rId8"/>
          <a:stretch>
            <a:fillRect/>
          </a:stretch>
        </p:blipFill>
        <p:spPr>
          <a:xfrm>
            <a:off x="6291580" y="1079732"/>
            <a:ext cx="5018677" cy="2618014"/>
          </a:xfrm>
          <a:prstGeom prst="rect">
            <a:avLst/>
          </a:prstGeom>
        </p:spPr>
      </p:pic>
      <p:pic>
        <p:nvPicPr>
          <p:cNvPr id="10" name="Picture 9">
            <a:extLst>
              <a:ext uri="{FF2B5EF4-FFF2-40B4-BE49-F238E27FC236}">
                <a16:creationId xmlns:a16="http://schemas.microsoft.com/office/drawing/2014/main" id="{B1C60071-5969-437A-A1D4-39C250713565}"/>
              </a:ext>
            </a:extLst>
          </p:cNvPr>
          <p:cNvPicPr>
            <a:picLocks noChangeAspect="1"/>
          </p:cNvPicPr>
          <p:nvPr/>
        </p:nvPicPr>
        <p:blipFill>
          <a:blip r:embed="rId9"/>
          <a:stretch>
            <a:fillRect/>
          </a:stretch>
        </p:blipFill>
        <p:spPr>
          <a:xfrm>
            <a:off x="10571051" y="2283457"/>
            <a:ext cx="552449" cy="481012"/>
          </a:xfrm>
          <a:prstGeom prst="rect">
            <a:avLst/>
          </a:prstGeom>
        </p:spPr>
      </p:pic>
      <p:pic>
        <p:nvPicPr>
          <p:cNvPr id="13" name="Picture 12">
            <a:extLst>
              <a:ext uri="{FF2B5EF4-FFF2-40B4-BE49-F238E27FC236}">
                <a16:creationId xmlns:a16="http://schemas.microsoft.com/office/drawing/2014/main" id="{9D1EAB8A-77B0-456C-8628-8385F275B6F8}"/>
              </a:ext>
            </a:extLst>
          </p:cNvPr>
          <p:cNvPicPr>
            <a:picLocks noChangeAspect="1"/>
          </p:cNvPicPr>
          <p:nvPr/>
        </p:nvPicPr>
        <p:blipFill>
          <a:blip r:embed="rId10"/>
          <a:stretch>
            <a:fillRect/>
          </a:stretch>
        </p:blipFill>
        <p:spPr>
          <a:xfrm>
            <a:off x="3586660" y="3795939"/>
            <a:ext cx="5018677" cy="2618014"/>
          </a:xfrm>
          <a:prstGeom prst="rect">
            <a:avLst/>
          </a:prstGeom>
        </p:spPr>
      </p:pic>
    </p:spTree>
    <p:extLst>
      <p:ext uri="{BB962C8B-B14F-4D97-AF65-F5344CB8AC3E}">
        <p14:creationId xmlns:p14="http://schemas.microsoft.com/office/powerpoint/2010/main" val="32672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Practice Questions - 1</a:t>
            </a:r>
          </a:p>
        </p:txBody>
      </p:sp>
      <p:pic>
        <p:nvPicPr>
          <p:cNvPr id="9" name="Picture 8">
            <a:extLst>
              <a:ext uri="{FF2B5EF4-FFF2-40B4-BE49-F238E27FC236}">
                <a16:creationId xmlns:a16="http://schemas.microsoft.com/office/drawing/2014/main" id="{A68FDE18-7997-4A62-81AE-1F36F8EEF2CA}"/>
              </a:ext>
            </a:extLst>
          </p:cNvPr>
          <p:cNvPicPr>
            <a:picLocks noChangeAspect="1"/>
          </p:cNvPicPr>
          <p:nvPr/>
        </p:nvPicPr>
        <p:blipFill>
          <a:blip r:embed="rId7"/>
          <a:stretch>
            <a:fillRect/>
          </a:stretch>
        </p:blipFill>
        <p:spPr>
          <a:xfrm>
            <a:off x="789213" y="748619"/>
            <a:ext cx="10390415" cy="5195549"/>
          </a:xfrm>
          <a:prstGeom prst="rect">
            <a:avLst/>
          </a:prstGeom>
        </p:spPr>
      </p:pic>
    </p:spTree>
    <p:extLst>
      <p:ext uri="{BB962C8B-B14F-4D97-AF65-F5344CB8AC3E}">
        <p14:creationId xmlns:p14="http://schemas.microsoft.com/office/powerpoint/2010/main" val="387254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Z-Scores – A more practical use.. To compare two groups</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12" name="TextBox 6">
            <a:extLst>
              <a:ext uri="{FF2B5EF4-FFF2-40B4-BE49-F238E27FC236}">
                <a16:creationId xmlns:a16="http://schemas.microsoft.com/office/drawing/2014/main" id="{426CC284-E1AE-489A-BB7C-6A9A1A1D9D7C}"/>
              </a:ext>
            </a:extLst>
          </p:cNvPr>
          <p:cNvSpPr txBox="1">
            <a:spLocks noChangeArrowheads="1"/>
          </p:cNvSpPr>
          <p:nvPr/>
        </p:nvSpPr>
        <p:spPr bwMode="auto">
          <a:xfrm>
            <a:off x="394153" y="788535"/>
            <a:ext cx="11525703" cy="1169551"/>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a:spcBef>
                <a:spcPct val="50000"/>
              </a:spcBef>
              <a:spcAft>
                <a:spcPct val="0"/>
              </a:spcAft>
              <a:buClrTx/>
              <a:buNone/>
              <a:defRPr/>
            </a:pPr>
            <a:r>
              <a:rPr lang="en-US" altLang="en-US" sz="1400" b="1" u="sng" dirty="0">
                <a:latin typeface="Calibri" pitchFamily="34" charset="0"/>
              </a:rPr>
              <a:t>Case:</a:t>
            </a:r>
            <a:endParaRPr lang="en-US" altLang="en-US" sz="1400" b="1" u="sng" dirty="0">
              <a:solidFill>
                <a:schemeClr val="tx1"/>
              </a:solidFill>
              <a:latin typeface="Calibri" pitchFamily="34" charset="0"/>
            </a:endParaRPr>
          </a:p>
          <a:p>
            <a:pPr>
              <a:spcBef>
                <a:spcPct val="50000"/>
              </a:spcBef>
              <a:spcAft>
                <a:spcPct val="0"/>
              </a:spcAft>
              <a:buClrTx/>
              <a:buNone/>
              <a:defRPr/>
            </a:pPr>
            <a:r>
              <a:rPr lang="en-US" altLang="en-US" sz="1400" dirty="0">
                <a:solidFill>
                  <a:schemeClr val="tx1"/>
                </a:solidFill>
                <a:latin typeface="Calibri" pitchFamily="34" charset="0"/>
              </a:rPr>
              <a:t>A college admissions officer wants to determine which of the two applicants scored better on their standardized test with respect to the other test takers: Pam, who earned a 1800 on her SAT, or Jim, who scored a 24 on his ACT?</a:t>
            </a:r>
          </a:p>
          <a:p>
            <a:pPr>
              <a:spcBef>
                <a:spcPct val="50000"/>
              </a:spcBef>
              <a:spcAft>
                <a:spcPct val="0"/>
              </a:spcAft>
              <a:buClrTx/>
              <a:buNone/>
              <a:defRPr/>
            </a:pPr>
            <a:r>
              <a:rPr lang="en-US" altLang="en-US" sz="1400" b="1" dirty="0">
                <a:solidFill>
                  <a:schemeClr val="tx1"/>
                </a:solidFill>
                <a:latin typeface="Calibri" pitchFamily="34" charset="0"/>
              </a:rPr>
              <a:t>      SAT scores ~ N(mean=1500, SD=300) ;       ACT ~ N(mean=21, SD=5)</a:t>
            </a:r>
            <a:endParaRPr lang="en-IN" altLang="en-US" sz="1400" b="1" dirty="0">
              <a:solidFill>
                <a:schemeClr val="tx1"/>
              </a:solidFill>
              <a:latin typeface="Calibri" pitchFamily="34" charset="0"/>
            </a:endParaRPr>
          </a:p>
        </p:txBody>
      </p:sp>
      <p:pic>
        <p:nvPicPr>
          <p:cNvPr id="14" name="Picture 2">
            <a:extLst>
              <a:ext uri="{FF2B5EF4-FFF2-40B4-BE49-F238E27FC236}">
                <a16:creationId xmlns:a16="http://schemas.microsoft.com/office/drawing/2014/main" id="{06334806-4307-4655-888E-42F7BDA1EB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582" y="2507456"/>
            <a:ext cx="3276600" cy="1744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a:extLst>
              <a:ext uri="{FF2B5EF4-FFF2-40B4-BE49-F238E27FC236}">
                <a16:creationId xmlns:a16="http://schemas.microsoft.com/office/drawing/2014/main" id="{BE7AA0C1-17AE-4AEB-B665-A9FB466F95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7095" y="2507455"/>
            <a:ext cx="3200400" cy="17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a:extLst>
              <a:ext uri="{FF2B5EF4-FFF2-40B4-BE49-F238E27FC236}">
                <a16:creationId xmlns:a16="http://schemas.microsoft.com/office/drawing/2014/main" id="{73C0E989-A232-462E-AF59-5C446FA90D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81256" y="2497745"/>
            <a:ext cx="4038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0">
            <a:extLst>
              <a:ext uri="{FF2B5EF4-FFF2-40B4-BE49-F238E27FC236}">
                <a16:creationId xmlns:a16="http://schemas.microsoft.com/office/drawing/2014/main" id="{46FA60D6-13C8-43ED-871C-FC5AA2BD2D9E}"/>
              </a:ext>
            </a:extLst>
          </p:cNvPr>
          <p:cNvSpPr txBox="1">
            <a:spLocks noChangeArrowheads="1"/>
          </p:cNvSpPr>
          <p:nvPr/>
        </p:nvSpPr>
        <p:spPr bwMode="auto">
          <a:xfrm>
            <a:off x="448582" y="4450066"/>
            <a:ext cx="2325688" cy="1708150"/>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b="1" u="sng" dirty="0">
                <a:latin typeface="Calibri" pitchFamily="34" charset="0"/>
              </a:rPr>
              <a:t>Key Points : </a:t>
            </a:r>
            <a:endParaRPr lang="en-US" altLang="en-US" sz="1400" dirty="0">
              <a:latin typeface="Calibri" pitchFamily="34" charset="0"/>
            </a:endParaRPr>
          </a:p>
          <a:p>
            <a:pPr marL="285750" indent="-285750" algn="l" eaLnBrk="1" hangingPunct="1">
              <a:buFont typeface="Arial" panose="020B0604020202020204" pitchFamily="34" charset="0"/>
              <a:buChar char="•"/>
              <a:defRPr/>
            </a:pPr>
            <a:r>
              <a:rPr lang="en-US" altLang="en-US" sz="1400" dirty="0">
                <a:latin typeface="Calibri" pitchFamily="34" charset="0"/>
              </a:rPr>
              <a:t>Z-score of mean =0 </a:t>
            </a:r>
          </a:p>
          <a:p>
            <a:pPr marL="285750" indent="-285750" algn="l" eaLnBrk="1" hangingPunct="1">
              <a:buFont typeface="Arial" panose="020B0604020202020204" pitchFamily="34" charset="0"/>
              <a:buChar char="•"/>
              <a:defRPr/>
            </a:pPr>
            <a:r>
              <a:rPr lang="en-US" altLang="en-US" sz="1400" dirty="0">
                <a:latin typeface="Calibri" pitchFamily="34" charset="0"/>
              </a:rPr>
              <a:t> Unusual observation :|Z| &gt; 2 </a:t>
            </a:r>
          </a:p>
          <a:p>
            <a:pPr marL="285750" indent="-285750" algn="l" eaLnBrk="1" hangingPunct="1">
              <a:buFont typeface="Arial" panose="020B0604020202020204" pitchFamily="34" charset="0"/>
              <a:buChar char="•"/>
              <a:defRPr/>
            </a:pPr>
            <a:r>
              <a:rPr lang="en-US" altLang="en-US" sz="1400" dirty="0">
                <a:latin typeface="Calibri" pitchFamily="34" charset="0"/>
              </a:rPr>
              <a:t>Defined for distributions of any shape</a:t>
            </a:r>
            <a:endParaRPr lang="en-IN" altLang="en-US" sz="1400" dirty="0">
              <a:latin typeface="Calibri" pitchFamily="34" charset="0"/>
            </a:endParaRPr>
          </a:p>
        </p:txBody>
      </p:sp>
      <p:sp>
        <p:nvSpPr>
          <p:cNvPr id="21" name="TextBox 12">
            <a:extLst>
              <a:ext uri="{FF2B5EF4-FFF2-40B4-BE49-F238E27FC236}">
                <a16:creationId xmlns:a16="http://schemas.microsoft.com/office/drawing/2014/main" id="{9F6AA073-7F46-45E9-A391-3A7A5B0724D0}"/>
              </a:ext>
            </a:extLst>
          </p:cNvPr>
          <p:cNvSpPr txBox="1">
            <a:spLocks noChangeArrowheads="1"/>
          </p:cNvSpPr>
          <p:nvPr/>
        </p:nvSpPr>
        <p:spPr bwMode="auto">
          <a:xfrm>
            <a:off x="7155768" y="4450066"/>
            <a:ext cx="4764088" cy="138588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altLang="en-US" sz="1400" dirty="0">
                <a:latin typeface="Calibri" pitchFamily="34" charset="0"/>
              </a:rPr>
              <a:t>Comparing the SAT and ACT scores using standardized </a:t>
            </a:r>
          </a:p>
          <a:p>
            <a:pPr algn="l" eaLnBrk="1" hangingPunct="1">
              <a:defRPr/>
            </a:pPr>
            <a:r>
              <a:rPr lang="en-US" altLang="en-US" sz="1400" dirty="0">
                <a:latin typeface="Calibri" pitchFamily="34" charset="0"/>
              </a:rPr>
              <a:t>Z-score indicates that indeed Pam has scored better </a:t>
            </a:r>
          </a:p>
          <a:p>
            <a:pPr algn="l" eaLnBrk="1" hangingPunct="1">
              <a:defRPr/>
            </a:pPr>
            <a:r>
              <a:rPr lang="en-US" altLang="en-US" sz="1400" dirty="0">
                <a:latin typeface="Calibri" pitchFamily="34" charset="0"/>
              </a:rPr>
              <a:t>than Jim. This is illustrated by the fact that Pam’s scores are further away (higher S.D. of 1) from the mean than Jim’s  score, thus positioned at a score point that is more than Jim’s.</a:t>
            </a:r>
            <a:endParaRPr lang="en-IN" altLang="en-US" sz="1400" dirty="0">
              <a:latin typeface="Calibri" pitchFamily="34" charset="0"/>
            </a:endParaRPr>
          </a:p>
        </p:txBody>
      </p:sp>
    </p:spTree>
    <p:extLst>
      <p:ext uri="{BB962C8B-B14F-4D97-AF65-F5344CB8AC3E}">
        <p14:creationId xmlns:p14="http://schemas.microsoft.com/office/powerpoint/2010/main" val="64448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Normal approximation of Binomial and Poisson Distributions</a:t>
            </a:r>
          </a:p>
        </p:txBody>
      </p:sp>
      <p:sp>
        <p:nvSpPr>
          <p:cNvPr id="10" name="TextBox 6">
            <a:extLst>
              <a:ext uri="{FF2B5EF4-FFF2-40B4-BE49-F238E27FC236}">
                <a16:creationId xmlns:a16="http://schemas.microsoft.com/office/drawing/2014/main" id="{33EADA52-5B09-4DB1-98BF-732CF8A745A1}"/>
              </a:ext>
            </a:extLst>
          </p:cNvPr>
          <p:cNvSpPr txBox="1">
            <a:spLocks noChangeArrowheads="1"/>
          </p:cNvSpPr>
          <p:nvPr/>
        </p:nvSpPr>
        <p:spPr bwMode="auto">
          <a:xfrm>
            <a:off x="394153" y="788535"/>
            <a:ext cx="11525703" cy="1169551"/>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ClrTx/>
              <a:buFontTx/>
              <a:buNone/>
              <a:defRPr/>
            </a:pPr>
            <a:r>
              <a:rPr lang="en-US" altLang="en-US" sz="1400" b="1" u="sng" dirty="0">
                <a:solidFill>
                  <a:schemeClr val="tx1"/>
                </a:solidFill>
                <a:latin typeface="Calibri" pitchFamily="34" charset="0"/>
              </a:rPr>
              <a:t>Normal Approximation to Binomial Distribution</a:t>
            </a:r>
          </a:p>
          <a:p>
            <a:pPr eaLnBrk="1" hangingPunct="1">
              <a:spcBef>
                <a:spcPct val="50000"/>
              </a:spcBef>
              <a:spcAft>
                <a:spcPct val="0"/>
              </a:spcAft>
              <a:buClrTx/>
              <a:buFontTx/>
              <a:buNone/>
              <a:defRPr/>
            </a:pPr>
            <a:r>
              <a:rPr lang="en-US" altLang="en-US" sz="1400" dirty="0">
                <a:solidFill>
                  <a:schemeClr val="tx1"/>
                </a:solidFill>
                <a:latin typeface="Calibri" pitchFamily="34" charset="0"/>
              </a:rPr>
              <a:t>With increasing number of trials (‘n’)  and probability of success(‘p)’ becoming smaller the skewed Binomial distribution tends to  be approximated by a normal distribution. The Success - Failure rule is  imperative for the binomial distribution to follow the normal distribution, given as </a:t>
            </a:r>
          </a:p>
          <a:p>
            <a:pPr eaLnBrk="1" hangingPunct="1">
              <a:spcBef>
                <a:spcPct val="50000"/>
              </a:spcBef>
              <a:spcAft>
                <a:spcPct val="0"/>
              </a:spcAft>
              <a:buClrTx/>
              <a:buFontTx/>
              <a:buNone/>
              <a:defRPr/>
            </a:pPr>
            <a:r>
              <a:rPr lang="en-US" altLang="en-US" sz="1400" b="1" dirty="0">
                <a:solidFill>
                  <a:schemeClr val="tx1"/>
                </a:solidFill>
                <a:latin typeface="Calibri" pitchFamily="34" charset="0"/>
              </a:rPr>
              <a:t>                              n&gt; 40 :     n*p &gt;=10    and n*P*(1-p) &gt;=10</a:t>
            </a:r>
            <a:endParaRPr lang="en-IN" altLang="en-US" sz="1400" b="1" dirty="0">
              <a:solidFill>
                <a:schemeClr val="tx1"/>
              </a:solidFill>
              <a:latin typeface="Calibri" pitchFamily="34" charset="0"/>
            </a:endParaRPr>
          </a:p>
        </p:txBody>
      </p:sp>
      <p:sp>
        <p:nvSpPr>
          <p:cNvPr id="11" name="TextBox 7">
            <a:extLst>
              <a:ext uri="{FF2B5EF4-FFF2-40B4-BE49-F238E27FC236}">
                <a16:creationId xmlns:a16="http://schemas.microsoft.com/office/drawing/2014/main" id="{5AE15134-15D3-4B5B-B542-4B42766DE589}"/>
              </a:ext>
            </a:extLst>
          </p:cNvPr>
          <p:cNvSpPr txBox="1">
            <a:spLocks noChangeArrowheads="1"/>
          </p:cNvSpPr>
          <p:nvPr/>
        </p:nvSpPr>
        <p:spPr bwMode="auto">
          <a:xfrm>
            <a:off x="6096000" y="5139847"/>
            <a:ext cx="5672293" cy="138499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eaLnBrk="1" hangingPunct="1">
              <a:spcBef>
                <a:spcPct val="50000"/>
              </a:spcBef>
              <a:spcAft>
                <a:spcPct val="0"/>
              </a:spcAft>
              <a:buClrTx/>
              <a:buFontTx/>
              <a:buNone/>
              <a:defRPr/>
            </a:pPr>
            <a:r>
              <a:rPr lang="en-US" altLang="en-US" sz="1400" b="1" u="sng" dirty="0">
                <a:solidFill>
                  <a:schemeClr val="tx1"/>
                </a:solidFill>
                <a:latin typeface="Calibri" pitchFamily="34" charset="0"/>
              </a:rPr>
              <a:t>Normal Approximation to Poisson Distribution</a:t>
            </a:r>
          </a:p>
          <a:p>
            <a:pPr eaLnBrk="1" hangingPunct="1">
              <a:spcBef>
                <a:spcPct val="50000"/>
              </a:spcBef>
              <a:spcAft>
                <a:spcPct val="0"/>
              </a:spcAft>
              <a:buClrTx/>
              <a:buFontTx/>
              <a:buNone/>
              <a:defRPr/>
            </a:pPr>
            <a:r>
              <a:rPr lang="en-US" altLang="en-US" sz="1400" dirty="0">
                <a:solidFill>
                  <a:schemeClr val="tx1"/>
                </a:solidFill>
                <a:latin typeface="Calibri" pitchFamily="34" charset="0"/>
              </a:rPr>
              <a:t>With increasing value of mean(‘m’) the  right skewed  Poisson distribution tends to  be approximated  by a  normal distribution. The rule  for the Poisson to follow a Normal distribution is </a:t>
            </a:r>
          </a:p>
          <a:p>
            <a:pPr eaLnBrk="1" hangingPunct="1">
              <a:spcBef>
                <a:spcPct val="50000"/>
              </a:spcBef>
              <a:spcAft>
                <a:spcPct val="0"/>
              </a:spcAft>
              <a:buClrTx/>
              <a:buFontTx/>
              <a:buNone/>
              <a:defRPr/>
            </a:pPr>
            <a:r>
              <a:rPr lang="en-US" altLang="en-US" sz="1400" dirty="0">
                <a:solidFill>
                  <a:schemeClr val="tx1"/>
                </a:solidFill>
                <a:latin typeface="Calibri" pitchFamily="34" charset="0"/>
              </a:rPr>
              <a:t>                       </a:t>
            </a:r>
            <a:r>
              <a:rPr lang="en-US" altLang="en-US" sz="1400" b="1" dirty="0">
                <a:solidFill>
                  <a:schemeClr val="tx1"/>
                </a:solidFill>
                <a:latin typeface="Calibri" pitchFamily="34" charset="0"/>
              </a:rPr>
              <a:t>m&gt;10</a:t>
            </a:r>
            <a:endParaRPr lang="en-IN" altLang="en-US" sz="1400" b="1" dirty="0">
              <a:solidFill>
                <a:schemeClr val="tx1"/>
              </a:solidFill>
              <a:latin typeface="Calibri" pitchFamily="34" charset="0"/>
            </a:endParaRPr>
          </a:p>
        </p:txBody>
      </p:sp>
      <p:pic>
        <p:nvPicPr>
          <p:cNvPr id="12" name="Picture 2">
            <a:extLst>
              <a:ext uri="{FF2B5EF4-FFF2-40B4-BE49-F238E27FC236}">
                <a16:creationId xmlns:a16="http://schemas.microsoft.com/office/drawing/2014/main" id="{30E5CEA9-C2B8-4FAA-887F-E2BD476125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2576" y="2540890"/>
            <a:ext cx="429577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http://labs.physics.dur.ac.uk/skills/skills/images/Poisson.jpg">
            <a:extLst>
              <a:ext uri="{FF2B5EF4-FFF2-40B4-BE49-F238E27FC236}">
                <a16:creationId xmlns:a16="http://schemas.microsoft.com/office/drawing/2014/main" id="{9AAF1833-900F-4C22-8E23-CE92182BFA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153" y="2722223"/>
            <a:ext cx="5298880" cy="28386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39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Central Limit Theorem - Visual</a:t>
            </a:r>
          </a:p>
        </p:txBody>
      </p:sp>
      <p:pic>
        <p:nvPicPr>
          <p:cNvPr id="2" name="Picture 1">
            <a:extLst>
              <a:ext uri="{FF2B5EF4-FFF2-40B4-BE49-F238E27FC236}">
                <a16:creationId xmlns:a16="http://schemas.microsoft.com/office/drawing/2014/main" id="{B9984935-FF06-40B4-BCE8-B9B4CDA37B42}"/>
              </a:ext>
            </a:extLst>
          </p:cNvPr>
          <p:cNvPicPr>
            <a:picLocks noChangeAspect="1"/>
          </p:cNvPicPr>
          <p:nvPr/>
        </p:nvPicPr>
        <p:blipFill>
          <a:blip r:embed="rId7"/>
          <a:stretch>
            <a:fillRect/>
          </a:stretch>
        </p:blipFill>
        <p:spPr>
          <a:xfrm>
            <a:off x="359715" y="966584"/>
            <a:ext cx="3668000" cy="2462416"/>
          </a:xfrm>
          <a:prstGeom prst="rect">
            <a:avLst/>
          </a:prstGeom>
        </p:spPr>
      </p:pic>
      <p:pic>
        <p:nvPicPr>
          <p:cNvPr id="3" name="Picture 2">
            <a:extLst>
              <a:ext uri="{FF2B5EF4-FFF2-40B4-BE49-F238E27FC236}">
                <a16:creationId xmlns:a16="http://schemas.microsoft.com/office/drawing/2014/main" id="{5827C624-B142-4E08-B507-EB612C5418C5}"/>
              </a:ext>
            </a:extLst>
          </p:cNvPr>
          <p:cNvPicPr>
            <a:picLocks noChangeAspect="1"/>
          </p:cNvPicPr>
          <p:nvPr/>
        </p:nvPicPr>
        <p:blipFill>
          <a:blip r:embed="rId8"/>
          <a:stretch>
            <a:fillRect/>
          </a:stretch>
        </p:blipFill>
        <p:spPr>
          <a:xfrm>
            <a:off x="359715" y="3661467"/>
            <a:ext cx="3668000" cy="2462416"/>
          </a:xfrm>
          <a:prstGeom prst="rect">
            <a:avLst/>
          </a:prstGeom>
        </p:spPr>
      </p:pic>
      <p:pic>
        <p:nvPicPr>
          <p:cNvPr id="9" name="Picture 8">
            <a:extLst>
              <a:ext uri="{FF2B5EF4-FFF2-40B4-BE49-F238E27FC236}">
                <a16:creationId xmlns:a16="http://schemas.microsoft.com/office/drawing/2014/main" id="{B7BFC1E9-2493-40EC-83BA-66CC4C0526ED}"/>
              </a:ext>
            </a:extLst>
          </p:cNvPr>
          <p:cNvPicPr>
            <a:picLocks noChangeAspect="1"/>
          </p:cNvPicPr>
          <p:nvPr/>
        </p:nvPicPr>
        <p:blipFill>
          <a:blip r:embed="rId9"/>
          <a:stretch>
            <a:fillRect/>
          </a:stretch>
        </p:blipFill>
        <p:spPr>
          <a:xfrm>
            <a:off x="4243000" y="951796"/>
            <a:ext cx="3668000" cy="2491991"/>
          </a:xfrm>
          <a:prstGeom prst="rect">
            <a:avLst/>
          </a:prstGeom>
        </p:spPr>
      </p:pic>
      <p:pic>
        <p:nvPicPr>
          <p:cNvPr id="10" name="Picture 9">
            <a:extLst>
              <a:ext uri="{FF2B5EF4-FFF2-40B4-BE49-F238E27FC236}">
                <a16:creationId xmlns:a16="http://schemas.microsoft.com/office/drawing/2014/main" id="{2EDF1329-FF9A-49A1-8ADA-99BCF1CE25E8}"/>
              </a:ext>
            </a:extLst>
          </p:cNvPr>
          <p:cNvPicPr>
            <a:picLocks noChangeAspect="1"/>
          </p:cNvPicPr>
          <p:nvPr/>
        </p:nvPicPr>
        <p:blipFill>
          <a:blip r:embed="rId10"/>
          <a:stretch>
            <a:fillRect/>
          </a:stretch>
        </p:blipFill>
        <p:spPr>
          <a:xfrm>
            <a:off x="4253886" y="3661467"/>
            <a:ext cx="3668001" cy="2491990"/>
          </a:xfrm>
          <a:prstGeom prst="rect">
            <a:avLst/>
          </a:prstGeom>
        </p:spPr>
      </p:pic>
      <p:pic>
        <p:nvPicPr>
          <p:cNvPr id="11" name="Picture 10">
            <a:extLst>
              <a:ext uri="{FF2B5EF4-FFF2-40B4-BE49-F238E27FC236}">
                <a16:creationId xmlns:a16="http://schemas.microsoft.com/office/drawing/2014/main" id="{66734F0C-5541-4DFC-B784-2108FA83E20A}"/>
              </a:ext>
            </a:extLst>
          </p:cNvPr>
          <p:cNvPicPr>
            <a:picLocks noChangeAspect="1"/>
          </p:cNvPicPr>
          <p:nvPr/>
        </p:nvPicPr>
        <p:blipFill>
          <a:blip r:embed="rId11"/>
          <a:stretch>
            <a:fillRect/>
          </a:stretch>
        </p:blipFill>
        <p:spPr>
          <a:xfrm>
            <a:off x="7963001" y="951796"/>
            <a:ext cx="4096394" cy="2477204"/>
          </a:xfrm>
          <a:prstGeom prst="rect">
            <a:avLst/>
          </a:prstGeom>
        </p:spPr>
      </p:pic>
      <p:pic>
        <p:nvPicPr>
          <p:cNvPr id="12" name="Picture 11">
            <a:extLst>
              <a:ext uri="{FF2B5EF4-FFF2-40B4-BE49-F238E27FC236}">
                <a16:creationId xmlns:a16="http://schemas.microsoft.com/office/drawing/2014/main" id="{2C3BC07A-09A9-4EFC-9825-7ABC3644C75F}"/>
              </a:ext>
            </a:extLst>
          </p:cNvPr>
          <p:cNvPicPr>
            <a:picLocks noChangeAspect="1"/>
          </p:cNvPicPr>
          <p:nvPr/>
        </p:nvPicPr>
        <p:blipFill>
          <a:blip r:embed="rId12"/>
          <a:stretch>
            <a:fillRect/>
          </a:stretch>
        </p:blipFill>
        <p:spPr>
          <a:xfrm>
            <a:off x="8148058" y="4205655"/>
            <a:ext cx="3763742" cy="1563774"/>
          </a:xfrm>
          <a:prstGeom prst="rect">
            <a:avLst/>
          </a:prstGeom>
        </p:spPr>
      </p:pic>
    </p:spTree>
    <p:extLst>
      <p:ext uri="{BB962C8B-B14F-4D97-AF65-F5344CB8AC3E}">
        <p14:creationId xmlns:p14="http://schemas.microsoft.com/office/powerpoint/2010/main" val="90759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Central Limit Theorem</a:t>
            </a:r>
          </a:p>
        </p:txBody>
      </p:sp>
      <p:sp>
        <p:nvSpPr>
          <p:cNvPr id="14" name="TextBox 4">
            <a:extLst>
              <a:ext uri="{FF2B5EF4-FFF2-40B4-BE49-F238E27FC236}">
                <a16:creationId xmlns:a16="http://schemas.microsoft.com/office/drawing/2014/main" id="{BAE9513E-571D-41E3-803D-5AC4F2FAE92E}"/>
              </a:ext>
            </a:extLst>
          </p:cNvPr>
          <p:cNvSpPr txBox="1">
            <a:spLocks noChangeArrowheads="1"/>
          </p:cNvSpPr>
          <p:nvPr/>
        </p:nvSpPr>
        <p:spPr bwMode="auto">
          <a:xfrm>
            <a:off x="286202" y="822673"/>
            <a:ext cx="11619593" cy="310854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sz="1400" dirty="0">
                <a:latin typeface="Calibri" pitchFamily="34" charset="0"/>
              </a:rPr>
              <a:t>Simply put, </a:t>
            </a:r>
            <a:r>
              <a:rPr lang="en-US" sz="1400" b="1" dirty="0">
                <a:latin typeface="Calibri" pitchFamily="34" charset="0"/>
              </a:rPr>
              <a:t>Central Limit Theorem </a:t>
            </a:r>
            <a:r>
              <a:rPr lang="en-US" sz="1400" dirty="0">
                <a:latin typeface="Calibri" pitchFamily="34" charset="0"/>
              </a:rPr>
              <a:t>states that </a:t>
            </a:r>
            <a:r>
              <a:rPr lang="en-US" sz="1400" b="1" u="sng" dirty="0">
                <a:latin typeface="Calibri" pitchFamily="34" charset="0"/>
              </a:rPr>
              <a:t>the distribution of sample statistics </a:t>
            </a:r>
            <a:r>
              <a:rPr lang="en-US" sz="1400" dirty="0">
                <a:latin typeface="Calibri" pitchFamily="34" charset="0"/>
              </a:rPr>
              <a:t>of a large number of independent, identically distributed variables will be approximately normal, regardless of the underlying distribution</a:t>
            </a:r>
          </a:p>
          <a:p>
            <a:pPr algn="l" eaLnBrk="1" hangingPunct="1">
              <a:defRPr/>
            </a:pPr>
            <a:endParaRPr lang="en-US" sz="1400" dirty="0">
              <a:latin typeface="Calibri" pitchFamily="34" charset="0"/>
            </a:endParaRP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mean of the sample means will be the mean of the population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variance of the sample means will be the variance of the population divided by the sample size.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standard deviation of the sample means (known as the standard error of the mean) will be smaller than the population mean and will be equal to the standard deviation of the population divided by the square root of the sample size.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If the population has a normal distribution, then the sample means will have a normal distribution.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If the population is not normally distributed, but the sample size is sufficiently large, then the sample means will have an approximately normal distribution</a:t>
            </a:r>
          </a:p>
          <a:p>
            <a:pPr marL="285750" indent="-285750" algn="l" eaLnBrk="1" hangingPunct="1">
              <a:spcBef>
                <a:spcPts val="0"/>
              </a:spcBef>
              <a:buFont typeface="Arial" panose="020B0604020202020204" pitchFamily="34" charset="0"/>
              <a:buChar char="•"/>
              <a:defRPr/>
            </a:pPr>
            <a:endParaRPr lang="en-US" altLang="en-US" sz="1400" dirty="0">
              <a:latin typeface="Calibri" pitchFamily="34" charset="0"/>
            </a:endParaRPr>
          </a:p>
          <a:p>
            <a:pPr algn="l" eaLnBrk="1" hangingPunct="1">
              <a:spcBef>
                <a:spcPts val="0"/>
              </a:spcBef>
              <a:defRPr/>
            </a:pPr>
            <a:r>
              <a:rPr lang="en-US" altLang="en-US" sz="1400" b="1" dirty="0">
                <a:latin typeface="Calibri" pitchFamily="34" charset="0"/>
              </a:rPr>
              <a:t>Assumptions:</a:t>
            </a:r>
          </a:p>
          <a:p>
            <a:pPr marL="285750" indent="-285750" algn="l" eaLnBrk="1" hangingPunct="1">
              <a:spcBef>
                <a:spcPts val="0"/>
              </a:spcBef>
              <a:buFont typeface="Arial" panose="020B0604020202020204" pitchFamily="34" charset="0"/>
              <a:buChar char="•"/>
              <a:defRPr/>
            </a:pPr>
            <a:r>
              <a:rPr lang="en-IN" altLang="en-US" sz="1400" b="1" dirty="0">
                <a:latin typeface="Calibri" pitchFamily="34" charset="0"/>
              </a:rPr>
              <a:t>Independence: </a:t>
            </a:r>
            <a:r>
              <a:rPr lang="en-IN" altLang="en-US" sz="1400" dirty="0">
                <a:latin typeface="Calibri" pitchFamily="34" charset="0"/>
              </a:rPr>
              <a:t>Sampled observations must be independent.</a:t>
            </a:r>
          </a:p>
          <a:p>
            <a:pPr marL="285750" indent="-285750" algn="l" eaLnBrk="1" hangingPunct="1">
              <a:spcBef>
                <a:spcPts val="0"/>
              </a:spcBef>
              <a:buFont typeface="Arial" panose="020B0604020202020204" pitchFamily="34" charset="0"/>
              <a:buChar char="•"/>
              <a:defRPr/>
            </a:pPr>
            <a:r>
              <a:rPr lang="en-IN" altLang="en-US" sz="1400" b="1" dirty="0">
                <a:latin typeface="Calibri" pitchFamily="34" charset="0"/>
              </a:rPr>
              <a:t>Large sample size in case of non normal distribution</a:t>
            </a:r>
          </a:p>
        </p:txBody>
      </p:sp>
      <p:sp>
        <p:nvSpPr>
          <p:cNvPr id="15" name="TextBox 4">
            <a:extLst>
              <a:ext uri="{FF2B5EF4-FFF2-40B4-BE49-F238E27FC236}">
                <a16:creationId xmlns:a16="http://schemas.microsoft.com/office/drawing/2014/main" id="{F562388F-0BA4-4ECE-A1D3-D4598143BC32}"/>
              </a:ext>
            </a:extLst>
          </p:cNvPr>
          <p:cNvSpPr txBox="1">
            <a:spLocks noChangeArrowheads="1"/>
          </p:cNvSpPr>
          <p:nvPr/>
        </p:nvSpPr>
        <p:spPr bwMode="auto">
          <a:xfrm>
            <a:off x="286202" y="4996316"/>
            <a:ext cx="11589882" cy="95410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IN" altLang="en-US" sz="1400" dirty="0">
                <a:latin typeface="Calibri" pitchFamily="34" charset="0"/>
              </a:rPr>
              <a:t>If we know the population mean and standard deviation, we know the following will be true: </a:t>
            </a:r>
          </a:p>
          <a:p>
            <a:pPr algn="l" eaLnBrk="1" hangingPunct="1">
              <a:defRPr/>
            </a:pPr>
            <a:r>
              <a:rPr lang="en-IN" altLang="en-US" sz="1400" i="1" dirty="0">
                <a:latin typeface="Calibri" pitchFamily="34" charset="0"/>
              </a:rPr>
              <a:t>The distribution of means across repeated samples will be normal with a mean equal to the population mean and a  standard deviation  equal to the population standard deviation divided by the square root of n. Since we know exactly  what the distribution of means will look like for a given population, we can take the mean from a single sample and compare it to the sampling distribution to assess the likelihood that our sample comes from the same population.</a:t>
            </a:r>
          </a:p>
        </p:txBody>
      </p:sp>
      <p:sp>
        <p:nvSpPr>
          <p:cNvPr id="16" name="Rounded Rectangle 6">
            <a:extLst>
              <a:ext uri="{FF2B5EF4-FFF2-40B4-BE49-F238E27FC236}">
                <a16:creationId xmlns:a16="http://schemas.microsoft.com/office/drawing/2014/main" id="{FFA11C30-99FD-44D7-ABD0-211B1BBF7963}"/>
              </a:ext>
            </a:extLst>
          </p:cNvPr>
          <p:cNvSpPr/>
          <p:nvPr/>
        </p:nvSpPr>
        <p:spPr>
          <a:xfrm>
            <a:off x="286202" y="4437989"/>
            <a:ext cx="353377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i="1" dirty="0">
                <a:latin typeface="Calibri" pitchFamily="34" charset="0"/>
              </a:rPr>
              <a:t>Why is the Central Limit Theorem Important?</a:t>
            </a:r>
            <a:endParaRPr lang="en-IN" sz="1400" i="1" dirty="0">
              <a:latin typeface="Calibri" pitchFamily="34" charset="0"/>
            </a:endParaRPr>
          </a:p>
        </p:txBody>
      </p:sp>
    </p:spTree>
    <p:extLst>
      <p:ext uri="{BB962C8B-B14F-4D97-AF65-F5344CB8AC3E}">
        <p14:creationId xmlns:p14="http://schemas.microsoft.com/office/powerpoint/2010/main" val="126139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Correlation Concept</a:t>
            </a:r>
          </a:p>
        </p:txBody>
      </p:sp>
      <p:pic>
        <p:nvPicPr>
          <p:cNvPr id="9" name="Picture 2">
            <a:extLst>
              <a:ext uri="{FF2B5EF4-FFF2-40B4-BE49-F238E27FC236}">
                <a16:creationId xmlns:a16="http://schemas.microsoft.com/office/drawing/2014/main" id="{079B520A-1176-4095-8CC8-94AD7EF028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443" y="806456"/>
            <a:ext cx="4306096" cy="180983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0" name="Rectangle 12">
            <a:extLst>
              <a:ext uri="{FF2B5EF4-FFF2-40B4-BE49-F238E27FC236}">
                <a16:creationId xmlns:a16="http://schemas.microsoft.com/office/drawing/2014/main" id="{21025560-EC47-4F95-94A7-A93BB781458A}"/>
              </a:ext>
            </a:extLst>
          </p:cNvPr>
          <p:cNvSpPr>
            <a:spLocks noChangeArrowheads="1"/>
          </p:cNvSpPr>
          <p:nvPr/>
        </p:nvSpPr>
        <p:spPr bwMode="auto">
          <a:xfrm>
            <a:off x="5134771" y="1218967"/>
            <a:ext cx="6554785" cy="738664"/>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solidFill>
                  <a:srgbClr val="0066CC"/>
                </a:solidFill>
                <a:latin typeface="Calibri" pitchFamily="34" charset="0"/>
              </a:rPr>
              <a:t>Correlation</a:t>
            </a:r>
            <a:r>
              <a:rPr lang="en-IN" altLang="en-US" sz="1400" b="1" dirty="0">
                <a:latin typeface="Calibri" pitchFamily="34" charset="0"/>
              </a:rPr>
              <a:t> describes the strength of the </a:t>
            </a:r>
            <a:r>
              <a:rPr lang="en-IN" altLang="en-US" sz="1400" b="1" i="1" u="sng" dirty="0">
                <a:latin typeface="Calibri" pitchFamily="34" charset="0"/>
              </a:rPr>
              <a:t>Linear Association </a:t>
            </a:r>
            <a:r>
              <a:rPr lang="en-IN" altLang="en-US" sz="1400" b="1" dirty="0">
                <a:latin typeface="Calibri" pitchFamily="34" charset="0"/>
              </a:rPr>
              <a:t>between two Variables. The Correlation Co-efficient is denoted by r which is always in between -1 (perfect linear negative relationship) and 1 (perfect linear positive relationship)</a:t>
            </a:r>
            <a:endParaRPr lang="en-IN" altLang="en-US" sz="1400" dirty="0">
              <a:latin typeface="Calibri" pitchFamily="34" charset="0"/>
            </a:endParaRPr>
          </a:p>
        </p:txBody>
      </p:sp>
      <p:pic>
        <p:nvPicPr>
          <p:cNvPr id="11" name="Picture 3">
            <a:extLst>
              <a:ext uri="{FF2B5EF4-FFF2-40B4-BE49-F238E27FC236}">
                <a16:creationId xmlns:a16="http://schemas.microsoft.com/office/drawing/2014/main" id="{C2AF7764-8FA9-45C4-B76D-785FB8683A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851" y="2687561"/>
            <a:ext cx="3271837"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2" name="Rectangle 12">
            <a:extLst>
              <a:ext uri="{FF2B5EF4-FFF2-40B4-BE49-F238E27FC236}">
                <a16:creationId xmlns:a16="http://schemas.microsoft.com/office/drawing/2014/main" id="{27044021-12AA-449A-9DC9-05F8B1190301}"/>
              </a:ext>
            </a:extLst>
          </p:cNvPr>
          <p:cNvSpPr>
            <a:spLocks noChangeArrowheads="1"/>
          </p:cNvSpPr>
          <p:nvPr/>
        </p:nvSpPr>
        <p:spPr bwMode="auto">
          <a:xfrm>
            <a:off x="1072633" y="4177572"/>
            <a:ext cx="2875598" cy="307777"/>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latin typeface="Calibri" pitchFamily="34" charset="0"/>
              </a:rPr>
              <a:t>Absolute value measures strength</a:t>
            </a:r>
            <a:endParaRPr lang="en-IN" altLang="en-US" sz="1400" dirty="0">
              <a:latin typeface="Calibri" pitchFamily="34" charset="0"/>
            </a:endParaRPr>
          </a:p>
        </p:txBody>
      </p:sp>
      <p:pic>
        <p:nvPicPr>
          <p:cNvPr id="13" name="Picture 4">
            <a:extLst>
              <a:ext uri="{FF2B5EF4-FFF2-40B4-BE49-F238E27FC236}">
                <a16:creationId xmlns:a16="http://schemas.microsoft.com/office/drawing/2014/main" id="{E37B4CA7-F6F7-4AE3-9FAD-852E501818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2853" y="2687223"/>
            <a:ext cx="2613025"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7" name="Rectangle 12">
            <a:extLst>
              <a:ext uri="{FF2B5EF4-FFF2-40B4-BE49-F238E27FC236}">
                <a16:creationId xmlns:a16="http://schemas.microsoft.com/office/drawing/2014/main" id="{3A613E1B-6917-440B-ABAD-8F66908BC6EE}"/>
              </a:ext>
            </a:extLst>
          </p:cNvPr>
          <p:cNvSpPr>
            <a:spLocks noChangeArrowheads="1"/>
          </p:cNvSpPr>
          <p:nvPr/>
        </p:nvSpPr>
        <p:spPr bwMode="auto">
          <a:xfrm>
            <a:off x="4776611" y="4200844"/>
            <a:ext cx="2000492" cy="307777"/>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Sign indicates Direction</a:t>
            </a:r>
          </a:p>
        </p:txBody>
      </p:sp>
      <p:pic>
        <p:nvPicPr>
          <p:cNvPr id="18" name="Picture 5">
            <a:extLst>
              <a:ext uri="{FF2B5EF4-FFF2-40B4-BE49-F238E27FC236}">
                <a16:creationId xmlns:a16="http://schemas.microsoft.com/office/drawing/2014/main" id="{EA12892E-CCB1-4CCD-99CC-347C8AF047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5483" y="2696609"/>
            <a:ext cx="2801937" cy="14573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9" name="Rectangle 12">
            <a:extLst>
              <a:ext uri="{FF2B5EF4-FFF2-40B4-BE49-F238E27FC236}">
                <a16:creationId xmlns:a16="http://schemas.microsoft.com/office/drawing/2014/main" id="{4ECEF87E-7689-490E-BDDD-067D7192F6CC}"/>
              </a:ext>
            </a:extLst>
          </p:cNvPr>
          <p:cNvSpPr>
            <a:spLocks noChangeArrowheads="1"/>
          </p:cNvSpPr>
          <p:nvPr/>
        </p:nvSpPr>
        <p:spPr bwMode="auto">
          <a:xfrm>
            <a:off x="7837101" y="4210230"/>
            <a:ext cx="2421227" cy="307777"/>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Not Affected by Unit Change</a:t>
            </a:r>
          </a:p>
        </p:txBody>
      </p:sp>
      <p:pic>
        <p:nvPicPr>
          <p:cNvPr id="20" name="Picture 6">
            <a:extLst>
              <a:ext uri="{FF2B5EF4-FFF2-40B4-BE49-F238E27FC236}">
                <a16:creationId xmlns:a16="http://schemas.microsoft.com/office/drawing/2014/main" id="{ED3DB943-BDBD-44B2-9942-2F6DA23073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2129" y="4689843"/>
            <a:ext cx="3297237" cy="1570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1" name="Rectangle 12">
            <a:extLst>
              <a:ext uri="{FF2B5EF4-FFF2-40B4-BE49-F238E27FC236}">
                <a16:creationId xmlns:a16="http://schemas.microsoft.com/office/drawing/2014/main" id="{CB71C7F2-0D0A-4032-B63A-3C2A18F2D73F}"/>
              </a:ext>
            </a:extLst>
          </p:cNvPr>
          <p:cNvSpPr>
            <a:spLocks noChangeArrowheads="1"/>
          </p:cNvSpPr>
          <p:nvPr/>
        </p:nvSpPr>
        <p:spPr bwMode="auto">
          <a:xfrm>
            <a:off x="5830297" y="5097090"/>
            <a:ext cx="1356543" cy="523220"/>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p>
            <a:pPr algn="l" eaLnBrk="1" hangingPunct="1">
              <a:buClr>
                <a:schemeClr val="accent1"/>
              </a:buClr>
              <a:defRPr/>
            </a:pPr>
            <a:r>
              <a:rPr lang="en-IN" altLang="en-US" sz="1400" b="1" dirty="0">
                <a:solidFill>
                  <a:schemeClr val="tx1"/>
                </a:solidFill>
                <a:latin typeface="Calibri" pitchFamily="34" charset="0"/>
              </a:rPr>
              <a:t>Corr.(Y and X) = Corr.(X and Y)</a:t>
            </a:r>
          </a:p>
        </p:txBody>
      </p:sp>
      <p:pic>
        <p:nvPicPr>
          <p:cNvPr id="22" name="Picture 7">
            <a:extLst>
              <a:ext uri="{FF2B5EF4-FFF2-40B4-BE49-F238E27FC236}">
                <a16:creationId xmlns:a16="http://schemas.microsoft.com/office/drawing/2014/main" id="{877BBA62-5927-49AD-A0EF-2BE1AAFE4D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1119" y="4588470"/>
            <a:ext cx="3259138" cy="15700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3" name="Rectangle 12">
            <a:extLst>
              <a:ext uri="{FF2B5EF4-FFF2-40B4-BE49-F238E27FC236}">
                <a16:creationId xmlns:a16="http://schemas.microsoft.com/office/drawing/2014/main" id="{2E978ACC-AEB2-4314-8B70-F6572C8F4C15}"/>
              </a:ext>
            </a:extLst>
          </p:cNvPr>
          <p:cNvSpPr>
            <a:spLocks noChangeArrowheads="1"/>
          </p:cNvSpPr>
          <p:nvPr/>
        </p:nvSpPr>
        <p:spPr bwMode="auto">
          <a:xfrm>
            <a:off x="10856414" y="5034352"/>
            <a:ext cx="871456" cy="523220"/>
          </a:xfrm>
          <a:prstGeom prst="rect">
            <a:avLst/>
          </a:prstGeom>
          <a:ln/>
        </p:spPr>
        <p:style>
          <a:lnRef idx="0">
            <a:schemeClr val="accent5"/>
          </a:lnRef>
          <a:fillRef idx="3">
            <a:schemeClr val="accent5"/>
          </a:fillRef>
          <a:effectRef idx="3">
            <a:schemeClr val="accent5"/>
          </a:effectRef>
          <a:fontRef idx="minor">
            <a:schemeClr val="lt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buClr>
                <a:schemeClr val="accent1"/>
              </a:buClr>
              <a:defRPr/>
            </a:pPr>
            <a:r>
              <a:rPr lang="en-IN" altLang="en-US" sz="1400" b="1" dirty="0">
                <a:latin typeface="Calibri" pitchFamily="34" charset="0"/>
              </a:rPr>
              <a:t>Outlier Sensitive</a:t>
            </a:r>
          </a:p>
        </p:txBody>
      </p:sp>
    </p:spTree>
    <p:extLst>
      <p:ext uri="{BB962C8B-B14F-4D97-AF65-F5344CB8AC3E}">
        <p14:creationId xmlns:p14="http://schemas.microsoft.com/office/powerpoint/2010/main" val="28646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Scatter Plots…Guess the Correlation Coefficient…!!!</a:t>
            </a:r>
          </a:p>
        </p:txBody>
      </p:sp>
      <p:pic>
        <p:nvPicPr>
          <p:cNvPr id="24" name="Picture 3">
            <a:extLst>
              <a:ext uri="{FF2B5EF4-FFF2-40B4-BE49-F238E27FC236}">
                <a16:creationId xmlns:a16="http://schemas.microsoft.com/office/drawing/2014/main" id="{17829F98-4A4F-4267-8237-77D638EBC4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700" y="1250270"/>
            <a:ext cx="3233737" cy="23701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5" name="Picture 4">
            <a:extLst>
              <a:ext uri="{FF2B5EF4-FFF2-40B4-BE49-F238E27FC236}">
                <a16:creationId xmlns:a16="http://schemas.microsoft.com/office/drawing/2014/main" id="{95E98A86-B4B4-49F1-9787-074C2B8455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5337" y="1250270"/>
            <a:ext cx="2981325" cy="23955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6" name="Picture 5">
            <a:extLst>
              <a:ext uri="{FF2B5EF4-FFF2-40B4-BE49-F238E27FC236}">
                <a16:creationId xmlns:a16="http://schemas.microsoft.com/office/drawing/2014/main" id="{B28D57E8-771F-4B0A-98E5-9BFF7BEACC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3000" y="1250270"/>
            <a:ext cx="2819400" cy="23177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7" name="Picture 7">
            <a:extLst>
              <a:ext uri="{FF2B5EF4-FFF2-40B4-BE49-F238E27FC236}">
                <a16:creationId xmlns:a16="http://schemas.microsoft.com/office/drawing/2014/main" id="{C3DD8AF6-3DB1-4BF2-AF00-F38699F342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2437" y="3680732"/>
            <a:ext cx="3130550" cy="22447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8" name="Picture 8">
            <a:extLst>
              <a:ext uri="{FF2B5EF4-FFF2-40B4-BE49-F238E27FC236}">
                <a16:creationId xmlns:a16="http://schemas.microsoft.com/office/drawing/2014/main" id="{68B82653-FD98-4053-97CC-DC96CA5C38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52975" y="3595007"/>
            <a:ext cx="2754312" cy="23907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29" name="Picture 9">
            <a:extLst>
              <a:ext uri="{FF2B5EF4-FFF2-40B4-BE49-F238E27FC236}">
                <a16:creationId xmlns:a16="http://schemas.microsoft.com/office/drawing/2014/main" id="{390FE0D7-F63B-4B8D-BF2C-BDFD5C822D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3000" y="3634695"/>
            <a:ext cx="2686050" cy="23145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89195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Pearson Correlation…</a:t>
            </a:r>
          </a:p>
        </p:txBody>
      </p:sp>
      <p:sp>
        <p:nvSpPr>
          <p:cNvPr id="12" name="TextBox 4">
            <a:extLst>
              <a:ext uri="{FF2B5EF4-FFF2-40B4-BE49-F238E27FC236}">
                <a16:creationId xmlns:a16="http://schemas.microsoft.com/office/drawing/2014/main" id="{FBD4F2BE-B150-43A3-9AF1-AA88450C9CB4}"/>
              </a:ext>
            </a:extLst>
          </p:cNvPr>
          <p:cNvSpPr txBox="1">
            <a:spLocks noChangeArrowheads="1"/>
          </p:cNvSpPr>
          <p:nvPr/>
        </p:nvSpPr>
        <p:spPr bwMode="auto">
          <a:xfrm>
            <a:off x="502443" y="816202"/>
            <a:ext cx="11187113" cy="3231654"/>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en-US" sz="1200" dirty="0">
                <a:latin typeface="Calibri" pitchFamily="34" charset="0"/>
              </a:rPr>
              <a:t>Pearson’s correlation coefficient is the test statistics that measures the statistical relationship, or association, between two continuous variables.  It is known as the best method of measuring the association between variables of interest because it is based on the method of covariance.  It gives information about the magnitude of the association, or correlation, as well as the direction of the relationship</a:t>
            </a:r>
          </a:p>
          <a:p>
            <a:pPr eaLnBrk="1" hangingPunct="1">
              <a:defRPr/>
            </a:pPr>
            <a:endParaRPr lang="en-US" altLang="en-US" sz="1200" i="1" dirty="0">
              <a:latin typeface="Calibri" pitchFamily="34" charset="0"/>
            </a:endParaRPr>
          </a:p>
          <a:p>
            <a:pPr marL="285750" indent="-285750" eaLnBrk="1" hangingPunct="1">
              <a:buFont typeface="Arial" panose="020B0604020202020204" pitchFamily="34" charset="0"/>
              <a:buChar char="•"/>
              <a:defRPr/>
            </a:pPr>
            <a:r>
              <a:rPr lang="en-US" altLang="en-US" sz="1200" i="1" dirty="0">
                <a:latin typeface="Calibri" pitchFamily="34" charset="0"/>
              </a:rPr>
              <a:t>Limit: Coefficient values can range from +1 to -1, where +1 indicates a perfect positive relationship, -1 indicates a perfect negative relationship, and a 0 indicates no relationship exists..</a:t>
            </a:r>
          </a:p>
          <a:p>
            <a:pPr marL="285750" indent="-285750" eaLnBrk="1" hangingPunct="1">
              <a:buFont typeface="Arial" panose="020B0604020202020204" pitchFamily="34" charset="0"/>
              <a:buChar char="•"/>
              <a:defRPr/>
            </a:pPr>
            <a:r>
              <a:rPr lang="en-US" altLang="en-US" sz="1200" i="1" dirty="0">
                <a:latin typeface="Calibri" pitchFamily="34" charset="0"/>
              </a:rPr>
              <a:t>Pure number: It is independent of the unit of measurement.  For example, if one variable’s unit of measurement is in inches and the second variable is in quintals, even then, Pearson’s correlation coefficient value does not change.</a:t>
            </a:r>
          </a:p>
          <a:p>
            <a:pPr marL="285750" indent="-285750" eaLnBrk="1" hangingPunct="1">
              <a:buFont typeface="Arial" panose="020B0604020202020204" pitchFamily="34" charset="0"/>
              <a:buChar char="•"/>
              <a:defRPr/>
            </a:pPr>
            <a:r>
              <a:rPr lang="en-US" altLang="en-US" sz="1200" i="1" dirty="0">
                <a:latin typeface="Calibri" pitchFamily="34" charset="0"/>
              </a:rPr>
              <a:t>Symmetric: Correlation of the coefficient between two variables is symmetric.  This means between X and Y or Y and X, the coefficient value of will remain the same.</a:t>
            </a:r>
          </a:p>
          <a:p>
            <a:pPr eaLnBrk="1" hangingPunct="1">
              <a:defRPr/>
            </a:pPr>
            <a:endParaRPr lang="en-US" altLang="en-US" sz="1200" i="1" dirty="0">
              <a:latin typeface="Calibri" pitchFamily="34" charset="0"/>
            </a:endParaRPr>
          </a:p>
          <a:p>
            <a:pPr eaLnBrk="1" hangingPunct="1">
              <a:defRPr/>
            </a:pPr>
            <a:r>
              <a:rPr lang="en-US" altLang="en-US" sz="1200" i="1" dirty="0">
                <a:latin typeface="Calibri" pitchFamily="34" charset="0"/>
              </a:rPr>
              <a:t>Degree of correlation:</a:t>
            </a:r>
          </a:p>
          <a:p>
            <a:pPr eaLnBrk="1" hangingPunct="1">
              <a:defRPr/>
            </a:pPr>
            <a:endParaRPr lang="en-US" altLang="en-US" sz="1200" i="1" dirty="0">
              <a:latin typeface="Calibri" pitchFamily="34" charset="0"/>
            </a:endParaRPr>
          </a:p>
          <a:p>
            <a:pPr marL="285750" indent="-285750" eaLnBrk="1" hangingPunct="1">
              <a:buFont typeface="Arial" panose="020B0604020202020204" pitchFamily="34" charset="0"/>
              <a:buChar char="•"/>
              <a:defRPr/>
            </a:pPr>
            <a:r>
              <a:rPr lang="en-US" altLang="en-US" sz="1200" i="1" dirty="0">
                <a:latin typeface="Calibri" pitchFamily="34" charset="0"/>
              </a:rPr>
              <a:t>Perfect: If the value is near ± 1, then it said to be a perfect correlation: as one variable increases, the other variable tends to also increase (if positive) or decrease (if negative).</a:t>
            </a:r>
          </a:p>
          <a:p>
            <a:pPr marL="285750" indent="-285750" eaLnBrk="1" hangingPunct="1">
              <a:buFont typeface="Arial" panose="020B0604020202020204" pitchFamily="34" charset="0"/>
              <a:buChar char="•"/>
              <a:defRPr/>
            </a:pPr>
            <a:r>
              <a:rPr lang="en-US" altLang="en-US" sz="1200" i="1" dirty="0">
                <a:latin typeface="Calibri" pitchFamily="34" charset="0"/>
              </a:rPr>
              <a:t>High degree: If the coefficient value lies between ± 0.50 and ± 1, then it is said to be a strong correlation.</a:t>
            </a:r>
          </a:p>
          <a:p>
            <a:pPr marL="285750" indent="-285750" eaLnBrk="1" hangingPunct="1">
              <a:buFont typeface="Arial" panose="020B0604020202020204" pitchFamily="34" charset="0"/>
              <a:buChar char="•"/>
              <a:defRPr/>
            </a:pPr>
            <a:r>
              <a:rPr lang="en-US" altLang="en-US" sz="1200" i="1" dirty="0">
                <a:latin typeface="Calibri" pitchFamily="34" charset="0"/>
              </a:rPr>
              <a:t>Moderate degree: If the value lies between ± 0.30 and ± 0.49, then it is said to be a medium correlation.</a:t>
            </a:r>
          </a:p>
          <a:p>
            <a:pPr marL="285750" indent="-285750" eaLnBrk="1" hangingPunct="1">
              <a:buFont typeface="Arial" panose="020B0604020202020204" pitchFamily="34" charset="0"/>
              <a:buChar char="•"/>
              <a:defRPr/>
            </a:pPr>
            <a:r>
              <a:rPr lang="en-US" altLang="en-US" sz="1200" i="1" dirty="0">
                <a:latin typeface="Calibri" pitchFamily="34" charset="0"/>
              </a:rPr>
              <a:t>Low degree: When the value lies below + .29, then it is said to be a small correlation.</a:t>
            </a:r>
          </a:p>
          <a:p>
            <a:pPr marL="285750" indent="-285750" eaLnBrk="1" hangingPunct="1">
              <a:buFont typeface="Arial" panose="020B0604020202020204" pitchFamily="34" charset="0"/>
              <a:buChar char="•"/>
              <a:defRPr/>
            </a:pPr>
            <a:r>
              <a:rPr lang="en-US" altLang="en-US" sz="1200" i="1" dirty="0">
                <a:latin typeface="Calibri" pitchFamily="34" charset="0"/>
              </a:rPr>
              <a:t>No correlation: When the value is zero.</a:t>
            </a:r>
            <a:endParaRPr lang="en-IN" altLang="en-US" sz="1200" i="1" dirty="0">
              <a:latin typeface="Calibri" pitchFamily="34" charset="0"/>
            </a:endParaRPr>
          </a:p>
        </p:txBody>
      </p:sp>
      <p:pic>
        <p:nvPicPr>
          <p:cNvPr id="2" name="Picture 1">
            <a:extLst>
              <a:ext uri="{FF2B5EF4-FFF2-40B4-BE49-F238E27FC236}">
                <a16:creationId xmlns:a16="http://schemas.microsoft.com/office/drawing/2014/main" id="{9481AFC4-7FE2-4EDF-87C2-99B295B3B302}"/>
              </a:ext>
            </a:extLst>
          </p:cNvPr>
          <p:cNvPicPr>
            <a:picLocks noChangeAspect="1"/>
          </p:cNvPicPr>
          <p:nvPr/>
        </p:nvPicPr>
        <p:blipFill>
          <a:blip r:embed="rId7"/>
          <a:stretch>
            <a:fillRect/>
          </a:stretch>
        </p:blipFill>
        <p:spPr>
          <a:xfrm>
            <a:off x="1664566" y="4372377"/>
            <a:ext cx="3673248" cy="1790082"/>
          </a:xfrm>
          <a:prstGeom prst="rect">
            <a:avLst/>
          </a:prstGeom>
        </p:spPr>
      </p:pic>
      <p:pic>
        <p:nvPicPr>
          <p:cNvPr id="3" name="Picture 2">
            <a:extLst>
              <a:ext uri="{FF2B5EF4-FFF2-40B4-BE49-F238E27FC236}">
                <a16:creationId xmlns:a16="http://schemas.microsoft.com/office/drawing/2014/main" id="{AE7D3EAD-629E-4C57-BE07-C03A9C1D514A}"/>
              </a:ext>
            </a:extLst>
          </p:cNvPr>
          <p:cNvPicPr>
            <a:picLocks noChangeAspect="1"/>
          </p:cNvPicPr>
          <p:nvPr/>
        </p:nvPicPr>
        <p:blipFill>
          <a:blip r:embed="rId8"/>
          <a:stretch>
            <a:fillRect/>
          </a:stretch>
        </p:blipFill>
        <p:spPr>
          <a:xfrm>
            <a:off x="6006460" y="4251716"/>
            <a:ext cx="4520974" cy="2187393"/>
          </a:xfrm>
          <a:prstGeom prst="rect">
            <a:avLst/>
          </a:prstGeom>
        </p:spPr>
      </p:pic>
    </p:spTree>
    <p:extLst>
      <p:ext uri="{BB962C8B-B14F-4D97-AF65-F5344CB8AC3E}">
        <p14:creationId xmlns:p14="http://schemas.microsoft.com/office/powerpoint/2010/main" val="76275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Data Basics…</a:t>
            </a:r>
          </a:p>
        </p:txBody>
      </p:sp>
      <p:grpSp>
        <p:nvGrpSpPr>
          <p:cNvPr id="7" name="Group 1">
            <a:extLst>
              <a:ext uri="{FF2B5EF4-FFF2-40B4-BE49-F238E27FC236}">
                <a16:creationId xmlns:a16="http://schemas.microsoft.com/office/drawing/2014/main" id="{1DE14A5D-7780-437F-8AC1-C4BA4DBCE7CF}"/>
              </a:ext>
            </a:extLst>
          </p:cNvPr>
          <p:cNvGrpSpPr>
            <a:grpSpLocks/>
          </p:cNvGrpSpPr>
          <p:nvPr/>
        </p:nvGrpSpPr>
        <p:grpSpPr bwMode="auto">
          <a:xfrm>
            <a:off x="-787044" y="1033382"/>
            <a:ext cx="7876212" cy="4791236"/>
            <a:chOff x="209550" y="1305560"/>
            <a:chExt cx="8059240" cy="5331778"/>
          </a:xfrm>
        </p:grpSpPr>
        <p:sp>
          <p:nvSpPr>
            <p:cNvPr id="9" name="Notes">
              <a:extLst>
                <a:ext uri="{FF2B5EF4-FFF2-40B4-BE49-F238E27FC236}">
                  <a16:creationId xmlns:a16="http://schemas.microsoft.com/office/drawing/2014/main" id="{BA8DA244-A09E-48FD-B4BD-0B0DF5F052A0}"/>
                </a:ext>
              </a:extLst>
            </p:cNvPr>
            <p:cNvSpPr txBox="1">
              <a:spLocks noChangeArrowheads="1"/>
            </p:cNvSpPr>
            <p:nvPr>
              <p:custDataLst>
                <p:tags r:id="rId3"/>
              </p:custDataLst>
            </p:nvPr>
          </p:nvSpPr>
          <p:spPr bwMode="auto">
            <a:xfrm>
              <a:off x="209550" y="6496050"/>
              <a:ext cx="5772150"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0" tIns="0" rIns="0" bIns="0" anchor="b">
              <a:spAutoFit/>
            </a:bodyPr>
            <a:lstStyle>
              <a:lvl1pPr marL="171450" indent="-171450" defTabSz="820738">
                <a:defRPr sz="1200">
                  <a:solidFill>
                    <a:srgbClr val="000000"/>
                  </a:solidFill>
                  <a:latin typeface="Arial" charset="0"/>
                </a:defRPr>
              </a:lvl1pPr>
              <a:lvl2pPr marL="742950" indent="-285750" defTabSz="820738">
                <a:defRPr sz="1200">
                  <a:solidFill>
                    <a:srgbClr val="000000"/>
                  </a:solidFill>
                  <a:latin typeface="Arial" charset="0"/>
                </a:defRPr>
              </a:lvl2pPr>
              <a:lvl3pPr marL="1143000" indent="-228600" defTabSz="820738">
                <a:defRPr sz="1200">
                  <a:solidFill>
                    <a:srgbClr val="000000"/>
                  </a:solidFill>
                  <a:latin typeface="Arial" charset="0"/>
                </a:defRPr>
              </a:lvl3pPr>
              <a:lvl4pPr marL="1600200" indent="-228600" defTabSz="820738">
                <a:defRPr sz="1200">
                  <a:solidFill>
                    <a:srgbClr val="000000"/>
                  </a:solidFill>
                  <a:latin typeface="Arial" charset="0"/>
                </a:defRPr>
              </a:lvl4pPr>
              <a:lvl5pPr marL="2057400" indent="-228600" defTabSz="820738">
                <a:defRPr sz="1200">
                  <a:solidFill>
                    <a:srgbClr val="000000"/>
                  </a:solidFill>
                  <a:latin typeface="Arial" charset="0"/>
                </a:defRPr>
              </a:lvl5pPr>
              <a:lvl6pPr marL="2514600" indent="-228600" algn="ctr" defTabSz="820738" eaLnBrk="0" fontAlgn="base" hangingPunct="0">
                <a:spcBef>
                  <a:spcPct val="50000"/>
                </a:spcBef>
                <a:spcAft>
                  <a:spcPct val="0"/>
                </a:spcAft>
                <a:defRPr sz="1200">
                  <a:solidFill>
                    <a:srgbClr val="000000"/>
                  </a:solidFill>
                  <a:latin typeface="Arial" charset="0"/>
                </a:defRPr>
              </a:lvl6pPr>
              <a:lvl7pPr marL="2971800" indent="-228600" algn="ctr" defTabSz="820738" eaLnBrk="0" fontAlgn="base" hangingPunct="0">
                <a:spcBef>
                  <a:spcPct val="50000"/>
                </a:spcBef>
                <a:spcAft>
                  <a:spcPct val="0"/>
                </a:spcAft>
                <a:defRPr sz="1200">
                  <a:solidFill>
                    <a:srgbClr val="000000"/>
                  </a:solidFill>
                  <a:latin typeface="Arial" charset="0"/>
                </a:defRPr>
              </a:lvl7pPr>
              <a:lvl8pPr marL="3429000" indent="-228600" algn="ctr" defTabSz="820738" eaLnBrk="0" fontAlgn="base" hangingPunct="0">
                <a:spcBef>
                  <a:spcPct val="50000"/>
                </a:spcBef>
                <a:spcAft>
                  <a:spcPct val="0"/>
                </a:spcAft>
                <a:defRPr sz="1200">
                  <a:solidFill>
                    <a:srgbClr val="000000"/>
                  </a:solidFill>
                  <a:latin typeface="Arial" charset="0"/>
                </a:defRPr>
              </a:lvl8pPr>
              <a:lvl9pPr marL="3886200" indent="-228600" algn="ctr" defTabSz="820738" eaLnBrk="0" fontAlgn="base" hangingPunct="0">
                <a:spcBef>
                  <a:spcPct val="50000"/>
                </a:spcBef>
                <a:spcAft>
                  <a:spcPct val="0"/>
                </a:spcAft>
                <a:defRPr sz="1200">
                  <a:solidFill>
                    <a:srgbClr val="000000"/>
                  </a:solidFill>
                  <a:latin typeface="Arial" charset="0"/>
                </a:defRPr>
              </a:lvl9pPr>
            </a:lstStyle>
            <a:p>
              <a:pPr algn="l" fontAlgn="t">
                <a:spcBef>
                  <a:spcPct val="0"/>
                </a:spcBef>
              </a:pPr>
              <a:endParaRPr lang="en-US" altLang="en-US" sz="900" b="1" noProof="1">
                <a:solidFill>
                  <a:schemeClr val="tx1"/>
                </a:solidFill>
                <a:latin typeface="Calibri" pitchFamily="34" charset="0"/>
                <a:cs typeface="Calibri" pitchFamily="34" charset="0"/>
              </a:endParaRPr>
            </a:p>
          </p:txBody>
        </p:sp>
        <p:graphicFrame>
          <p:nvGraphicFramePr>
            <p:cNvPr id="10" name="Diagram 9">
              <a:extLst>
                <a:ext uri="{FF2B5EF4-FFF2-40B4-BE49-F238E27FC236}">
                  <a16:creationId xmlns:a16="http://schemas.microsoft.com/office/drawing/2014/main" id="{AFAC4242-6028-4922-8E48-39DD478D3252}"/>
                </a:ext>
              </a:extLst>
            </p:cNvPr>
            <p:cNvGraphicFramePr/>
            <p:nvPr/>
          </p:nvGraphicFramePr>
          <p:xfrm>
            <a:off x="583474" y="1305560"/>
            <a:ext cx="7685316" cy="24173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pic>
        <p:nvPicPr>
          <p:cNvPr id="11" name="Picture 9">
            <a:extLst>
              <a:ext uri="{FF2B5EF4-FFF2-40B4-BE49-F238E27FC236}">
                <a16:creationId xmlns:a16="http://schemas.microsoft.com/office/drawing/2014/main" id="{B0452153-48D7-478F-8FEC-880D241721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536" y="3512346"/>
            <a:ext cx="6261295" cy="165504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858585"/>
                  </a:outerShdw>
                </a:effectLst>
              </a14:hiddenEffects>
            </a:ext>
          </a:extLst>
        </p:spPr>
      </p:pic>
      <p:pic>
        <p:nvPicPr>
          <p:cNvPr id="12" name="Picture 12">
            <a:extLst>
              <a:ext uri="{FF2B5EF4-FFF2-40B4-BE49-F238E27FC236}">
                <a16:creationId xmlns:a16="http://schemas.microsoft.com/office/drawing/2014/main" id="{8CBF0642-82D7-4984-8C1D-4C18B10EF1B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536" y="5350590"/>
            <a:ext cx="4619625" cy="6572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858585"/>
                  </a:outerShdw>
                </a:effectLst>
              </a14:hiddenEffects>
            </a:ext>
          </a:extLst>
        </p:spPr>
      </p:pic>
      <p:cxnSp>
        <p:nvCxnSpPr>
          <p:cNvPr id="3" name="Straight Connector 2">
            <a:extLst>
              <a:ext uri="{FF2B5EF4-FFF2-40B4-BE49-F238E27FC236}">
                <a16:creationId xmlns:a16="http://schemas.microsoft.com/office/drawing/2014/main" id="{53FE8210-0E2A-43F2-B127-6C93C88A6940}"/>
              </a:ext>
            </a:extLst>
          </p:cNvPr>
          <p:cNvCxnSpPr/>
          <p:nvPr/>
        </p:nvCxnSpPr>
        <p:spPr>
          <a:xfrm>
            <a:off x="7089168" y="1033382"/>
            <a:ext cx="0" cy="5147499"/>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E043949-7610-4412-A2F5-0C2AAB15573E}"/>
              </a:ext>
            </a:extLst>
          </p:cNvPr>
          <p:cNvSpPr/>
          <p:nvPr/>
        </p:nvSpPr>
        <p:spPr bwMode="auto">
          <a:xfrm>
            <a:off x="7551505" y="1090730"/>
            <a:ext cx="3687513" cy="31115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Cross Sectional Data</a:t>
            </a:r>
            <a:endParaRPr lang="en-US" sz="1200" b="1" dirty="0">
              <a:latin typeface="Calibri" panose="020F0502020204030204" pitchFamily="34" charset="0"/>
              <a:cs typeface="Calibri" panose="020F0502020204030204" pitchFamily="34" charset="0"/>
            </a:endParaRPr>
          </a:p>
        </p:txBody>
      </p:sp>
      <p:sp>
        <p:nvSpPr>
          <p:cNvPr id="17" name="Text Box 4">
            <a:extLst>
              <a:ext uri="{FF2B5EF4-FFF2-40B4-BE49-F238E27FC236}">
                <a16:creationId xmlns:a16="http://schemas.microsoft.com/office/drawing/2014/main" id="{59E8CB0D-ACE4-45B2-9574-273DE93ADF97}"/>
              </a:ext>
            </a:extLst>
          </p:cNvPr>
          <p:cNvSpPr txBox="1">
            <a:spLocks noChangeArrowheads="1"/>
          </p:cNvSpPr>
          <p:nvPr/>
        </p:nvSpPr>
        <p:spPr bwMode="auto">
          <a:xfrm>
            <a:off x="7345774" y="1480267"/>
            <a:ext cx="459737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pPr>
            <a:r>
              <a:rPr lang="en-US" altLang="en-US" sz="1400" dirty="0">
                <a:latin typeface="Calibri" pitchFamily="34" charset="0"/>
                <a:cs typeface="Calibri" pitchFamily="34" charset="0"/>
              </a:rPr>
              <a:t> Its is a collection of observations(behavior) for multiple subjects(entities) at single point in time.</a:t>
            </a:r>
          </a:p>
          <a:p>
            <a:pPr>
              <a:buClr>
                <a:srgbClr val="3A6008"/>
              </a:buClr>
              <a:buFontTx/>
              <a:buChar char="•"/>
            </a:pPr>
            <a:r>
              <a:rPr lang="en-US" altLang="en-US" sz="1400" dirty="0">
                <a:latin typeface="Calibri" pitchFamily="34" charset="0"/>
                <a:cs typeface="Calibri" pitchFamily="34" charset="0"/>
              </a:rPr>
              <a:t>Max Temperature, Humidity and Wind( all three behaviors) in New York City, SFO, Boston, Chicago(multiple entities) on 1/1/2015(single instance)</a:t>
            </a:r>
          </a:p>
        </p:txBody>
      </p:sp>
      <p:sp>
        <p:nvSpPr>
          <p:cNvPr id="18" name="Rectangle 17">
            <a:extLst>
              <a:ext uri="{FF2B5EF4-FFF2-40B4-BE49-F238E27FC236}">
                <a16:creationId xmlns:a16="http://schemas.microsoft.com/office/drawing/2014/main" id="{59E77CE4-2E03-458A-B0F4-ACDAEC347643}"/>
              </a:ext>
            </a:extLst>
          </p:cNvPr>
          <p:cNvSpPr/>
          <p:nvPr/>
        </p:nvSpPr>
        <p:spPr bwMode="auto">
          <a:xfrm>
            <a:off x="7530286" y="2794135"/>
            <a:ext cx="3687513" cy="31115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Cross Sectional Data</a:t>
            </a:r>
            <a:endParaRPr lang="en-US" sz="1200" b="1" dirty="0">
              <a:latin typeface="Calibri" panose="020F0502020204030204" pitchFamily="34" charset="0"/>
              <a:cs typeface="Calibri" panose="020F0502020204030204" pitchFamily="34" charset="0"/>
            </a:endParaRPr>
          </a:p>
        </p:txBody>
      </p:sp>
      <p:sp>
        <p:nvSpPr>
          <p:cNvPr id="19" name="Text Box 4">
            <a:extLst>
              <a:ext uri="{FF2B5EF4-FFF2-40B4-BE49-F238E27FC236}">
                <a16:creationId xmlns:a16="http://schemas.microsoft.com/office/drawing/2014/main" id="{C974192B-FC60-4F6C-8258-55B4E2DF6976}"/>
              </a:ext>
            </a:extLst>
          </p:cNvPr>
          <p:cNvSpPr txBox="1">
            <a:spLocks noChangeArrowheads="1"/>
          </p:cNvSpPr>
          <p:nvPr/>
        </p:nvSpPr>
        <p:spPr bwMode="auto">
          <a:xfrm>
            <a:off x="7324555" y="3183672"/>
            <a:ext cx="45973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pPr>
            <a:r>
              <a:rPr lang="en-US" altLang="en-US" sz="1400" dirty="0">
                <a:latin typeface="Calibri" pitchFamily="34" charset="0"/>
                <a:cs typeface="Calibri" pitchFamily="34" charset="0"/>
              </a:rPr>
              <a:t>It is a collection of observations(behavior) for a single subject(entity) at different time intervals(generally equally spaced)</a:t>
            </a:r>
          </a:p>
          <a:p>
            <a:pPr>
              <a:buClr>
                <a:srgbClr val="3A6008"/>
              </a:buClr>
              <a:buFontTx/>
              <a:buChar char="•"/>
            </a:pPr>
            <a:r>
              <a:rPr lang="en-US" altLang="en-US" sz="1400" dirty="0">
                <a:latin typeface="Calibri" pitchFamily="34" charset="0"/>
                <a:cs typeface="Calibri" pitchFamily="34" charset="0"/>
              </a:rPr>
              <a:t>Max Temperature, Humidity and Wind( all three behaviors) in New York City(single entity) collected on First day of every year(multiple intervals of time)</a:t>
            </a:r>
          </a:p>
        </p:txBody>
      </p:sp>
      <p:sp>
        <p:nvSpPr>
          <p:cNvPr id="20" name="Rectangle 19">
            <a:extLst>
              <a:ext uri="{FF2B5EF4-FFF2-40B4-BE49-F238E27FC236}">
                <a16:creationId xmlns:a16="http://schemas.microsoft.com/office/drawing/2014/main" id="{1F728DFE-A1BE-4134-9A8A-C527B2460BF3}"/>
              </a:ext>
            </a:extLst>
          </p:cNvPr>
          <p:cNvSpPr/>
          <p:nvPr/>
        </p:nvSpPr>
        <p:spPr bwMode="auto">
          <a:xfrm>
            <a:off x="7551505" y="4615600"/>
            <a:ext cx="3687513" cy="31115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Panel Data</a:t>
            </a:r>
            <a:endParaRPr lang="en-US" sz="1200" b="1" dirty="0">
              <a:latin typeface="Calibri" panose="020F0502020204030204" pitchFamily="34" charset="0"/>
              <a:cs typeface="Calibri" panose="020F0502020204030204" pitchFamily="34" charset="0"/>
            </a:endParaRPr>
          </a:p>
        </p:txBody>
      </p:sp>
      <p:sp>
        <p:nvSpPr>
          <p:cNvPr id="21" name="Text Box 4">
            <a:extLst>
              <a:ext uri="{FF2B5EF4-FFF2-40B4-BE49-F238E27FC236}">
                <a16:creationId xmlns:a16="http://schemas.microsoft.com/office/drawing/2014/main" id="{334A87B3-21FD-4A96-8F8B-6129F77D2991}"/>
              </a:ext>
            </a:extLst>
          </p:cNvPr>
          <p:cNvSpPr txBox="1">
            <a:spLocks noChangeArrowheads="1"/>
          </p:cNvSpPr>
          <p:nvPr/>
        </p:nvSpPr>
        <p:spPr bwMode="auto">
          <a:xfrm>
            <a:off x="7345774" y="5005137"/>
            <a:ext cx="45973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buClr>
                <a:srgbClr val="3A6008"/>
              </a:buClr>
              <a:buFontTx/>
              <a:buChar char="•"/>
            </a:pPr>
            <a:r>
              <a:rPr lang="en-US" altLang="en-US" sz="1400" dirty="0">
                <a:latin typeface="Calibri" pitchFamily="34" charset="0"/>
                <a:cs typeface="Calibri" pitchFamily="34" charset="0"/>
              </a:rPr>
              <a:t>It is usually called as Cross-sectional Time-series data as it a combination of above mentioned types, i.e., collection of observations for multiple subjects at multiple instances</a:t>
            </a:r>
          </a:p>
          <a:p>
            <a:pPr>
              <a:buClr>
                <a:srgbClr val="3A6008"/>
              </a:buClr>
              <a:buFontTx/>
              <a:buChar char="•"/>
            </a:pPr>
            <a:r>
              <a:rPr lang="en-US" altLang="en-US" sz="1400" dirty="0">
                <a:latin typeface="Calibri" pitchFamily="34" charset="0"/>
                <a:cs typeface="Calibri" pitchFamily="34" charset="0"/>
              </a:rPr>
              <a:t>Max Temperature, Humidity and Wind( all three behaviors) in New York City, SFO, Boston, Chicago(multiple entities) on First day of every year(multiple intervals of time)</a:t>
            </a:r>
          </a:p>
        </p:txBody>
      </p:sp>
    </p:spTree>
    <p:extLst>
      <p:ext uri="{BB962C8B-B14F-4D97-AF65-F5344CB8AC3E}">
        <p14:creationId xmlns:p14="http://schemas.microsoft.com/office/powerpoint/2010/main" val="232531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Rank Correlation…</a:t>
            </a:r>
          </a:p>
        </p:txBody>
      </p:sp>
      <p:pic>
        <p:nvPicPr>
          <p:cNvPr id="7" name="Picture 6">
            <a:extLst>
              <a:ext uri="{FF2B5EF4-FFF2-40B4-BE49-F238E27FC236}">
                <a16:creationId xmlns:a16="http://schemas.microsoft.com/office/drawing/2014/main" id="{6FAEF8E2-42A5-4BE0-81D1-00162E5C468E}"/>
              </a:ext>
            </a:extLst>
          </p:cNvPr>
          <p:cNvPicPr>
            <a:picLocks noChangeAspect="1"/>
          </p:cNvPicPr>
          <p:nvPr/>
        </p:nvPicPr>
        <p:blipFill>
          <a:blip r:embed="rId7"/>
          <a:stretch>
            <a:fillRect/>
          </a:stretch>
        </p:blipFill>
        <p:spPr>
          <a:xfrm>
            <a:off x="839220" y="889569"/>
            <a:ext cx="9719923" cy="1236162"/>
          </a:xfrm>
          <a:prstGeom prst="rect">
            <a:avLst/>
          </a:prstGeom>
        </p:spPr>
      </p:pic>
      <p:pic>
        <p:nvPicPr>
          <p:cNvPr id="9" name="Picture 8">
            <a:extLst>
              <a:ext uri="{FF2B5EF4-FFF2-40B4-BE49-F238E27FC236}">
                <a16:creationId xmlns:a16="http://schemas.microsoft.com/office/drawing/2014/main" id="{EC93250D-E7D9-4F34-BD54-9288C2C0724E}"/>
              </a:ext>
            </a:extLst>
          </p:cNvPr>
          <p:cNvPicPr>
            <a:picLocks noChangeAspect="1"/>
          </p:cNvPicPr>
          <p:nvPr/>
        </p:nvPicPr>
        <p:blipFill>
          <a:blip r:embed="rId8"/>
          <a:stretch>
            <a:fillRect/>
          </a:stretch>
        </p:blipFill>
        <p:spPr>
          <a:xfrm>
            <a:off x="1034143" y="2319580"/>
            <a:ext cx="5152549" cy="3520168"/>
          </a:xfrm>
          <a:prstGeom prst="rect">
            <a:avLst/>
          </a:prstGeom>
        </p:spPr>
      </p:pic>
      <p:pic>
        <p:nvPicPr>
          <p:cNvPr id="11" name="Picture 10">
            <a:extLst>
              <a:ext uri="{FF2B5EF4-FFF2-40B4-BE49-F238E27FC236}">
                <a16:creationId xmlns:a16="http://schemas.microsoft.com/office/drawing/2014/main" id="{EB514EE7-9150-4908-8C1D-59474EFEE282}"/>
              </a:ext>
            </a:extLst>
          </p:cNvPr>
          <p:cNvPicPr>
            <a:picLocks noChangeAspect="1"/>
          </p:cNvPicPr>
          <p:nvPr/>
        </p:nvPicPr>
        <p:blipFill>
          <a:blip r:embed="rId9"/>
          <a:stretch>
            <a:fillRect/>
          </a:stretch>
        </p:blipFill>
        <p:spPr>
          <a:xfrm>
            <a:off x="6590619" y="3495238"/>
            <a:ext cx="3038475" cy="1400175"/>
          </a:xfrm>
          <a:prstGeom prst="rect">
            <a:avLst/>
          </a:prstGeom>
        </p:spPr>
      </p:pic>
      <p:pic>
        <p:nvPicPr>
          <p:cNvPr id="13" name="Picture 12">
            <a:extLst>
              <a:ext uri="{FF2B5EF4-FFF2-40B4-BE49-F238E27FC236}">
                <a16:creationId xmlns:a16="http://schemas.microsoft.com/office/drawing/2014/main" id="{E447C6DC-CD63-40E4-9576-DF1BA57E732F}"/>
              </a:ext>
            </a:extLst>
          </p:cNvPr>
          <p:cNvPicPr>
            <a:picLocks noChangeAspect="1"/>
          </p:cNvPicPr>
          <p:nvPr/>
        </p:nvPicPr>
        <p:blipFill>
          <a:blip r:embed="rId10"/>
          <a:stretch>
            <a:fillRect/>
          </a:stretch>
        </p:blipFill>
        <p:spPr>
          <a:xfrm>
            <a:off x="6432096" y="4962197"/>
            <a:ext cx="5041447" cy="368703"/>
          </a:xfrm>
          <a:prstGeom prst="rect">
            <a:avLst/>
          </a:prstGeom>
        </p:spPr>
      </p:pic>
    </p:spTree>
    <p:extLst>
      <p:ext uri="{BB962C8B-B14F-4D97-AF65-F5344CB8AC3E}">
        <p14:creationId xmlns:p14="http://schemas.microsoft.com/office/powerpoint/2010/main" val="274481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Rank Correlation: Quick </a:t>
            </a:r>
            <a:r>
              <a:rPr lang="en-US" dirty="0" err="1"/>
              <a:t>Maths</a:t>
            </a:r>
            <a:r>
              <a:rPr lang="en-US" dirty="0"/>
              <a:t>…</a:t>
            </a:r>
          </a:p>
        </p:txBody>
      </p:sp>
      <p:pic>
        <p:nvPicPr>
          <p:cNvPr id="2" name="Picture 1">
            <a:extLst>
              <a:ext uri="{FF2B5EF4-FFF2-40B4-BE49-F238E27FC236}">
                <a16:creationId xmlns:a16="http://schemas.microsoft.com/office/drawing/2014/main" id="{EA9A0603-4A02-4BF3-94EC-640AED1EE510}"/>
              </a:ext>
            </a:extLst>
          </p:cNvPr>
          <p:cNvPicPr>
            <a:picLocks noChangeAspect="1"/>
          </p:cNvPicPr>
          <p:nvPr/>
        </p:nvPicPr>
        <p:blipFill>
          <a:blip r:embed="rId7"/>
          <a:stretch>
            <a:fillRect/>
          </a:stretch>
        </p:blipFill>
        <p:spPr>
          <a:xfrm>
            <a:off x="2983884" y="854528"/>
            <a:ext cx="5245220" cy="5148943"/>
          </a:xfrm>
          <a:prstGeom prst="rect">
            <a:avLst/>
          </a:prstGeom>
        </p:spPr>
      </p:pic>
    </p:spTree>
    <p:extLst>
      <p:ext uri="{BB962C8B-B14F-4D97-AF65-F5344CB8AC3E}">
        <p14:creationId xmlns:p14="http://schemas.microsoft.com/office/powerpoint/2010/main" val="335061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Regression Analysis…</a:t>
            </a:r>
          </a:p>
        </p:txBody>
      </p:sp>
      <p:pic>
        <p:nvPicPr>
          <p:cNvPr id="7" name="Text Box 7">
            <a:extLst>
              <a:ext uri="{FF2B5EF4-FFF2-40B4-BE49-F238E27FC236}">
                <a16:creationId xmlns:a16="http://schemas.microsoft.com/office/drawing/2014/main" id="{7182F641-CF43-450D-AA3A-745CD5FED93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443" y="644308"/>
            <a:ext cx="11297671" cy="24803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a:extLst>
              <a:ext uri="{FF2B5EF4-FFF2-40B4-BE49-F238E27FC236}">
                <a16:creationId xmlns:a16="http://schemas.microsoft.com/office/drawing/2014/main" id="{89CE3F1E-A4E1-424A-85DA-7204F81AB21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80824" y="3387712"/>
            <a:ext cx="2900363" cy="243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9ABB672A-40BB-4D51-A272-70C0468F8928}"/>
              </a:ext>
            </a:extLst>
          </p:cNvPr>
          <p:cNvSpPr txBox="1"/>
          <p:nvPr/>
        </p:nvSpPr>
        <p:spPr>
          <a:xfrm>
            <a:off x="2834401" y="3364376"/>
            <a:ext cx="1313498" cy="480131"/>
          </a:xfrm>
          <a:prstGeom prst="wedgeRectCallout">
            <a:avLst>
              <a:gd name="adj1" fmla="val -49814"/>
              <a:gd name="adj2" fmla="val 75686"/>
            </a:avLst>
          </a:prstGeom>
          <a:ln>
            <a:solidFill>
              <a:schemeClr val="accent3">
                <a:lumMod val="75000"/>
              </a:schemeClr>
            </a:solidFill>
          </a:ln>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sz="840" dirty="0">
                <a:solidFill>
                  <a:srgbClr val="000000"/>
                </a:solidFill>
              </a:rPr>
              <a:t>Y and X largely obey an approximately linear relationship</a:t>
            </a:r>
            <a:endParaRPr lang="en-US" sz="840" i="1" dirty="0">
              <a:solidFill>
                <a:srgbClr val="000000"/>
              </a:solidFill>
            </a:endParaRPr>
          </a:p>
        </p:txBody>
      </p:sp>
      <p:sp>
        <p:nvSpPr>
          <p:cNvPr id="11" name="Rectangle 10">
            <a:extLst>
              <a:ext uri="{FF2B5EF4-FFF2-40B4-BE49-F238E27FC236}">
                <a16:creationId xmlns:a16="http://schemas.microsoft.com/office/drawing/2014/main" id="{AC0A5AB3-80E0-43C9-9BB8-D988BDD74C3E}"/>
              </a:ext>
            </a:extLst>
          </p:cNvPr>
          <p:cNvSpPr/>
          <p:nvPr/>
        </p:nvSpPr>
        <p:spPr>
          <a:xfrm>
            <a:off x="557450" y="3309369"/>
            <a:ext cx="3638788" cy="2648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sz="1470">
              <a:solidFill>
                <a:srgbClr val="FFFFFF"/>
              </a:solidFill>
            </a:endParaRPr>
          </a:p>
        </p:txBody>
      </p:sp>
      <p:sp>
        <p:nvSpPr>
          <p:cNvPr id="12" name="Rectangle 11">
            <a:extLst>
              <a:ext uri="{FF2B5EF4-FFF2-40B4-BE49-F238E27FC236}">
                <a16:creationId xmlns:a16="http://schemas.microsoft.com/office/drawing/2014/main" id="{180AF248-BE3E-4D1A-9E2B-11B1A73A5A49}"/>
              </a:ext>
            </a:extLst>
          </p:cNvPr>
          <p:cNvSpPr/>
          <p:nvPr/>
        </p:nvSpPr>
        <p:spPr>
          <a:xfrm>
            <a:off x="4397930" y="3309370"/>
            <a:ext cx="5213985" cy="431785"/>
          </a:xfrm>
          <a:prstGeom prst="rect">
            <a:avLst/>
          </a:prstGeom>
        </p:spPr>
        <p:txBody>
          <a:bodyPr>
            <a:spAutoFit/>
          </a:bodyPr>
          <a:lstStyle/>
          <a:p>
            <a:pPr algn="ctr">
              <a:spcBef>
                <a:spcPct val="50000"/>
              </a:spcBef>
              <a:defRPr/>
            </a:pPr>
            <a:r>
              <a:rPr lang="en-US" sz="1103" b="1" i="1" dirty="0">
                <a:latin typeface="Arial"/>
              </a:rPr>
              <a:t>How to fit a line to describe the ”broadly linear” relationship between Y and X when the (x, y) pairs do not all lie on a straight line?</a:t>
            </a:r>
          </a:p>
        </p:txBody>
      </p:sp>
      <p:sp>
        <p:nvSpPr>
          <p:cNvPr id="13" name="Rounded Rectangle 19">
            <a:extLst>
              <a:ext uri="{FF2B5EF4-FFF2-40B4-BE49-F238E27FC236}">
                <a16:creationId xmlns:a16="http://schemas.microsoft.com/office/drawing/2014/main" id="{A2186350-5E55-401E-93C1-7D9C39533888}"/>
              </a:ext>
            </a:extLst>
          </p:cNvPr>
          <p:cNvSpPr/>
          <p:nvPr/>
        </p:nvSpPr>
        <p:spPr>
          <a:xfrm>
            <a:off x="4487942" y="3849437"/>
            <a:ext cx="5123974" cy="2108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sz="1470">
              <a:solidFill>
                <a:srgbClr val="FFFFFF"/>
              </a:solidFill>
            </a:endParaRPr>
          </a:p>
        </p:txBody>
      </p:sp>
      <p:sp>
        <p:nvSpPr>
          <p:cNvPr id="14" name="TextBox 13">
            <a:extLst>
              <a:ext uri="{FF2B5EF4-FFF2-40B4-BE49-F238E27FC236}">
                <a16:creationId xmlns:a16="http://schemas.microsoft.com/office/drawing/2014/main" id="{002F00E7-2F3D-496F-8786-801F36ECAB5E}"/>
              </a:ext>
            </a:extLst>
          </p:cNvPr>
          <p:cNvSpPr txBox="1"/>
          <p:nvPr/>
        </p:nvSpPr>
        <p:spPr>
          <a:xfrm>
            <a:off x="4772977" y="4006123"/>
            <a:ext cx="4553903" cy="2044406"/>
          </a:xfrm>
          <a:prstGeom prst="rect">
            <a:avLst/>
          </a:prstGeom>
          <a:noFill/>
        </p:spPr>
        <p:txBody>
          <a:bodyPr>
            <a:spAutoFit/>
          </a:bodyPr>
          <a:lstStyle/>
          <a:p>
            <a:pPr marL="180023" indent="-180023">
              <a:spcBef>
                <a:spcPct val="50000"/>
              </a:spcBef>
              <a:buFont typeface="Wingdings" panose="05000000000000000000" pitchFamily="2" charset="2"/>
              <a:buChar char="Ø"/>
              <a:defRPr/>
            </a:pPr>
            <a:r>
              <a:rPr lang="en-US" sz="1103" dirty="0">
                <a:latin typeface="Arial"/>
              </a:rPr>
              <a:t>Consider the pairs (</a:t>
            </a:r>
            <a:r>
              <a:rPr lang="en-US" sz="1103" dirty="0" err="1">
                <a:latin typeface="Arial"/>
              </a:rPr>
              <a:t>xi,yi</a:t>
            </a:r>
            <a:r>
              <a:rPr lang="en-US" sz="1103" dirty="0">
                <a:latin typeface="Arial"/>
              </a:rPr>
              <a:t>)</a:t>
            </a:r>
          </a:p>
          <a:p>
            <a:pPr marL="180023" indent="-180023">
              <a:spcBef>
                <a:spcPct val="50000"/>
              </a:spcBef>
              <a:buFont typeface="Wingdings" panose="05000000000000000000" pitchFamily="2" charset="2"/>
              <a:buChar char="Ø"/>
              <a:defRPr/>
            </a:pPr>
            <a:r>
              <a:rPr lang="en-US" sz="1103" dirty="0">
                <a:latin typeface="Arial"/>
              </a:rPr>
              <a:t>Let ˆ</a:t>
            </a:r>
            <a:r>
              <a:rPr lang="en-US" sz="1103" dirty="0" err="1">
                <a:latin typeface="Arial"/>
              </a:rPr>
              <a:t>yi</a:t>
            </a:r>
            <a:r>
              <a:rPr lang="en-US" sz="1103" dirty="0">
                <a:latin typeface="Arial"/>
              </a:rPr>
              <a:t> be the </a:t>
            </a:r>
            <a:r>
              <a:rPr lang="en-US" sz="1103" b="1" dirty="0">
                <a:latin typeface="Arial"/>
              </a:rPr>
              <a:t>predicted</a:t>
            </a:r>
            <a:r>
              <a:rPr lang="en-US" sz="1103" dirty="0">
                <a:latin typeface="Arial"/>
              </a:rPr>
              <a:t> value of </a:t>
            </a:r>
            <a:r>
              <a:rPr lang="en-US" sz="1103" dirty="0" err="1">
                <a:latin typeface="Arial"/>
              </a:rPr>
              <a:t>yi</a:t>
            </a:r>
            <a:endParaRPr lang="en-US" sz="1103" dirty="0">
              <a:latin typeface="Arial"/>
            </a:endParaRPr>
          </a:p>
          <a:p>
            <a:pPr marL="180023" indent="-180023">
              <a:spcBef>
                <a:spcPct val="50000"/>
              </a:spcBef>
              <a:buFont typeface="Wingdings" panose="05000000000000000000" pitchFamily="2" charset="2"/>
              <a:buChar char="Ø"/>
              <a:defRPr/>
            </a:pPr>
            <a:r>
              <a:rPr lang="en-US" sz="1103" dirty="0" err="1">
                <a:latin typeface="Arial"/>
              </a:rPr>
              <a:t>ei</a:t>
            </a:r>
            <a:r>
              <a:rPr lang="en-US" sz="1103" dirty="0">
                <a:latin typeface="Arial"/>
              </a:rPr>
              <a:t> = </a:t>
            </a:r>
            <a:r>
              <a:rPr lang="en-US" sz="1103" dirty="0" err="1">
                <a:latin typeface="Arial"/>
              </a:rPr>
              <a:t>yi</a:t>
            </a:r>
            <a:r>
              <a:rPr lang="en-US" sz="1103" dirty="0">
                <a:latin typeface="Arial"/>
              </a:rPr>
              <a:t>- ˆ</a:t>
            </a:r>
            <a:r>
              <a:rPr lang="en-US" sz="1103" dirty="0" err="1">
                <a:latin typeface="Arial"/>
              </a:rPr>
              <a:t>yi</a:t>
            </a:r>
            <a:r>
              <a:rPr lang="en-US" sz="1103" dirty="0">
                <a:latin typeface="Arial"/>
              </a:rPr>
              <a:t> as the </a:t>
            </a:r>
            <a:r>
              <a:rPr lang="en-US" sz="1103" b="1" dirty="0">
                <a:latin typeface="Arial"/>
              </a:rPr>
              <a:t>residual</a:t>
            </a:r>
            <a:r>
              <a:rPr lang="en-US" sz="1103" dirty="0">
                <a:latin typeface="Arial"/>
              </a:rPr>
              <a:t> representing the </a:t>
            </a:r>
            <a:r>
              <a:rPr lang="en-US" sz="1103" b="1" dirty="0">
                <a:latin typeface="Arial"/>
              </a:rPr>
              <a:t>error</a:t>
            </a:r>
            <a:r>
              <a:rPr lang="en-US" sz="1103" dirty="0">
                <a:latin typeface="Arial"/>
              </a:rPr>
              <a:t> involved</a:t>
            </a:r>
          </a:p>
          <a:p>
            <a:pPr marL="180023" indent="-180023">
              <a:spcBef>
                <a:spcPct val="50000"/>
              </a:spcBef>
              <a:buFont typeface="Wingdings" panose="05000000000000000000" pitchFamily="2" charset="2"/>
              <a:buChar char="Ø"/>
              <a:defRPr/>
            </a:pPr>
            <a:r>
              <a:rPr lang="en-US" sz="1103" dirty="0">
                <a:latin typeface="Arial"/>
              </a:rPr>
              <a:t> Several approaches are there to minimize the error :</a:t>
            </a:r>
          </a:p>
          <a:p>
            <a:pPr>
              <a:spcBef>
                <a:spcPct val="50000"/>
              </a:spcBef>
              <a:defRPr/>
            </a:pPr>
            <a:r>
              <a:rPr lang="en-US" sz="1103" dirty="0">
                <a:latin typeface="Arial"/>
              </a:rPr>
              <a:t>	1. Minimize the sum of the errors</a:t>
            </a:r>
          </a:p>
          <a:p>
            <a:pPr>
              <a:spcBef>
                <a:spcPct val="50000"/>
              </a:spcBef>
              <a:defRPr/>
            </a:pPr>
            <a:r>
              <a:rPr lang="en-US" sz="1103" dirty="0">
                <a:latin typeface="Arial"/>
              </a:rPr>
              <a:t>	2. Minimize the sum of the absolute error</a:t>
            </a:r>
          </a:p>
          <a:p>
            <a:pPr>
              <a:spcBef>
                <a:spcPct val="50000"/>
              </a:spcBef>
              <a:defRPr/>
            </a:pPr>
            <a:r>
              <a:rPr lang="en-US" sz="1103" dirty="0">
                <a:latin typeface="Arial"/>
              </a:rPr>
              <a:t>	3. </a:t>
            </a:r>
            <a:r>
              <a:rPr lang="en-US" sz="1103" b="1" i="1" dirty="0">
                <a:latin typeface="Arial"/>
              </a:rPr>
              <a:t>Least square method</a:t>
            </a:r>
          </a:p>
          <a:p>
            <a:pPr marL="180023" indent="-180023">
              <a:spcBef>
                <a:spcPct val="50000"/>
              </a:spcBef>
              <a:buFont typeface="Wingdings" panose="05000000000000000000" pitchFamily="2" charset="2"/>
              <a:buChar char="Ø"/>
              <a:defRPr/>
            </a:pPr>
            <a:endParaRPr lang="en-US" sz="1103" dirty="0">
              <a:latin typeface="Arial"/>
            </a:endParaRPr>
          </a:p>
        </p:txBody>
      </p:sp>
    </p:spTree>
    <p:extLst>
      <p:ext uri="{BB962C8B-B14F-4D97-AF65-F5344CB8AC3E}">
        <p14:creationId xmlns:p14="http://schemas.microsoft.com/office/powerpoint/2010/main" val="147914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2544385A-1648-44CE-8BA4-2FB50EC8BBE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10" name="Object 9" hidden="1">
                        <a:extLst>
                          <a:ext uri="{FF2B5EF4-FFF2-40B4-BE49-F238E27FC236}">
                            <a16:creationId xmlns:a16="http://schemas.microsoft.com/office/drawing/2014/main" id="{2544385A-1648-44CE-8BA4-2FB50EC8BBE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F3778B50-7A1F-477F-AA53-9FBF09FF223A}"/>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ext Box 4">
            <a:extLst>
              <a:ext uri="{FF2B5EF4-FFF2-40B4-BE49-F238E27FC236}">
                <a16:creationId xmlns:a16="http://schemas.microsoft.com/office/drawing/2014/main" id="{80A23436-289E-437C-AFD9-8A02BFE5FFC4}"/>
              </a:ext>
            </a:extLst>
          </p:cNvPr>
          <p:cNvSpPr txBox="1">
            <a:spLocks noChangeArrowheads="1"/>
          </p:cNvSpPr>
          <p:nvPr/>
        </p:nvSpPr>
        <p:spPr bwMode="auto">
          <a:xfrm>
            <a:off x="256699" y="789282"/>
            <a:ext cx="11751998" cy="526298"/>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35000"/>
              </a:spcBef>
              <a:buClr>
                <a:srgbClr val="3A6008"/>
              </a:buClr>
              <a:defRPr/>
            </a:pPr>
            <a:r>
              <a:rPr lang="en-US" altLang="en-US" sz="1200" dirty="0">
                <a:solidFill>
                  <a:srgbClr val="000000"/>
                </a:solidFill>
              </a:rPr>
              <a:t>Lets take a data of 60 families with their weekly income &amp; weekly consumption expenditure.</a:t>
            </a:r>
          </a:p>
          <a:p>
            <a:pPr>
              <a:spcBef>
                <a:spcPct val="35000"/>
              </a:spcBef>
              <a:buClr>
                <a:srgbClr val="3A6008"/>
              </a:buClr>
              <a:defRPr/>
            </a:pPr>
            <a:r>
              <a:rPr lang="en-US" altLang="en-US" sz="1200" dirty="0">
                <a:solidFill>
                  <a:srgbClr val="000000"/>
                </a:solidFill>
              </a:rPr>
              <a:t>The 60 families are divided into 10 income groups and the weekly consumption expenditure of each family in each income group is shown below:</a:t>
            </a:r>
          </a:p>
        </p:txBody>
      </p:sp>
      <p:pic>
        <p:nvPicPr>
          <p:cNvPr id="7" name="Picture 2">
            <a:extLst>
              <a:ext uri="{FF2B5EF4-FFF2-40B4-BE49-F238E27FC236}">
                <a16:creationId xmlns:a16="http://schemas.microsoft.com/office/drawing/2014/main" id="{9645C820-B24B-4533-B3F2-FD86D3A981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699" y="1594383"/>
            <a:ext cx="11694253" cy="263199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8" name="Text Box 7">
            <a:extLst>
              <a:ext uri="{FF2B5EF4-FFF2-40B4-BE49-F238E27FC236}">
                <a16:creationId xmlns:a16="http://schemas.microsoft.com/office/drawing/2014/main" id="{A0B66745-983D-4977-B429-00E7D8E50D70}"/>
              </a:ext>
            </a:extLst>
          </p:cNvPr>
          <p:cNvSpPr txBox="1">
            <a:spLocks noChangeArrowheads="1"/>
          </p:cNvSpPr>
          <p:nvPr/>
        </p:nvSpPr>
        <p:spPr bwMode="auto">
          <a:xfrm>
            <a:off x="243364" y="4349727"/>
            <a:ext cx="11728472" cy="46166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35000"/>
              </a:spcBef>
              <a:buClr>
                <a:srgbClr val="3A6008"/>
              </a:buClr>
              <a:defRPr/>
            </a:pPr>
            <a:r>
              <a:rPr lang="en-US" altLang="en-US" sz="1200" dirty="0">
                <a:solidFill>
                  <a:srgbClr val="000000"/>
                </a:solidFill>
              </a:rPr>
              <a:t>There is considerable variation in the weekly consumption expenditure in each income group. The general picture is that, despite the variability, on an average the weekly consumption expenditure increases as income increases.</a:t>
            </a:r>
          </a:p>
        </p:txBody>
      </p:sp>
      <p:sp>
        <p:nvSpPr>
          <p:cNvPr id="9" name="Text Box 10">
            <a:extLst>
              <a:ext uri="{FF2B5EF4-FFF2-40B4-BE49-F238E27FC236}">
                <a16:creationId xmlns:a16="http://schemas.microsoft.com/office/drawing/2014/main" id="{B86D40CB-0091-4976-9627-445561463A6E}"/>
              </a:ext>
            </a:extLst>
          </p:cNvPr>
          <p:cNvSpPr txBox="1">
            <a:spLocks noChangeArrowheads="1"/>
          </p:cNvSpPr>
          <p:nvPr/>
        </p:nvSpPr>
        <p:spPr bwMode="auto">
          <a:xfrm>
            <a:off x="256699" y="5003142"/>
            <a:ext cx="11728472" cy="498598"/>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p>
            <a:pPr>
              <a:spcBef>
                <a:spcPct val="20000"/>
              </a:spcBef>
              <a:buClr>
                <a:srgbClr val="3A6008"/>
              </a:buClr>
              <a:defRPr/>
            </a:pPr>
            <a:r>
              <a:rPr lang="en-US" altLang="en-US" sz="1200" dirty="0">
                <a:solidFill>
                  <a:srgbClr val="000000"/>
                </a:solidFill>
              </a:rPr>
              <a:t>In the above case, we see that E(Y/Xi) is a linear function of Xi (i.e. expenditure is linearly related to income)</a:t>
            </a:r>
          </a:p>
          <a:p>
            <a:pPr>
              <a:spcBef>
                <a:spcPct val="20000"/>
              </a:spcBef>
              <a:buClr>
                <a:srgbClr val="3A6008"/>
              </a:buClr>
              <a:defRPr/>
            </a:pPr>
            <a:r>
              <a:rPr lang="en-US" altLang="en-US" sz="1200" dirty="0">
                <a:solidFill>
                  <a:srgbClr val="000000"/>
                </a:solidFill>
              </a:rPr>
              <a:t>E(Y/Xi) = </a:t>
            </a:r>
            <a:r>
              <a:rPr lang="el-GR" altLang="en-US" sz="1200" dirty="0">
                <a:solidFill>
                  <a:srgbClr val="000000"/>
                </a:solidFill>
                <a:cs typeface="Arial" charset="0"/>
              </a:rPr>
              <a:t>β</a:t>
            </a:r>
            <a:r>
              <a:rPr lang="en-US" altLang="en-US" sz="1200" dirty="0">
                <a:solidFill>
                  <a:srgbClr val="000000"/>
                </a:solidFill>
                <a:cs typeface="Arial" charset="0"/>
              </a:rPr>
              <a:t>1 + </a:t>
            </a:r>
            <a:r>
              <a:rPr lang="el-GR" altLang="en-US" sz="1200" dirty="0">
                <a:solidFill>
                  <a:srgbClr val="000000"/>
                </a:solidFill>
                <a:cs typeface="Arial" charset="0"/>
              </a:rPr>
              <a:t>β</a:t>
            </a:r>
            <a:r>
              <a:rPr lang="en-US" altLang="en-US" sz="1200" dirty="0">
                <a:solidFill>
                  <a:srgbClr val="000000"/>
                </a:solidFill>
                <a:cs typeface="Arial" charset="0"/>
              </a:rPr>
              <a:t>2Xi (where </a:t>
            </a:r>
            <a:r>
              <a:rPr lang="el-GR" altLang="en-US" sz="1200" dirty="0">
                <a:solidFill>
                  <a:srgbClr val="000000"/>
                </a:solidFill>
              </a:rPr>
              <a:t>β</a:t>
            </a:r>
            <a:r>
              <a:rPr lang="en-US" altLang="en-US" sz="1200" dirty="0">
                <a:solidFill>
                  <a:srgbClr val="000000"/>
                </a:solidFill>
              </a:rPr>
              <a:t>1 &amp; </a:t>
            </a:r>
            <a:r>
              <a:rPr lang="el-GR" altLang="en-US" sz="1200" dirty="0">
                <a:solidFill>
                  <a:srgbClr val="000000"/>
                </a:solidFill>
              </a:rPr>
              <a:t>β</a:t>
            </a:r>
            <a:r>
              <a:rPr lang="en-US" altLang="en-US" sz="1200" dirty="0">
                <a:solidFill>
                  <a:srgbClr val="000000"/>
                </a:solidFill>
              </a:rPr>
              <a:t>2 are also known as intercept and the slope coefficients respectively)</a:t>
            </a:r>
            <a:endParaRPr lang="el-GR" altLang="en-US" sz="1200" dirty="0">
              <a:solidFill>
                <a:srgbClr val="000000"/>
              </a:solidFill>
            </a:endParaRPr>
          </a:p>
        </p:txBody>
      </p:sp>
      <p:sp>
        <p:nvSpPr>
          <p:cNvPr id="11" name="Title 1">
            <a:extLst>
              <a:ext uri="{FF2B5EF4-FFF2-40B4-BE49-F238E27FC236}">
                <a16:creationId xmlns:a16="http://schemas.microsoft.com/office/drawing/2014/main" id="{B7D0C649-2246-4B8E-99EB-437623EC4CE6}"/>
              </a:ext>
            </a:extLst>
          </p:cNvPr>
          <p:cNvSpPr>
            <a:spLocks noGrp="1"/>
          </p:cNvSpPr>
          <p:nvPr>
            <p:ph type="title"/>
          </p:nvPr>
        </p:nvSpPr>
        <p:spPr>
          <a:xfrm>
            <a:off x="243364" y="256933"/>
            <a:ext cx="11187113" cy="311150"/>
          </a:xfrm>
        </p:spPr>
        <p:txBody>
          <a:bodyPr>
            <a:normAutofit fontScale="90000"/>
          </a:bodyPr>
          <a:lstStyle/>
          <a:p>
            <a:r>
              <a:rPr lang="en-US" dirty="0"/>
              <a:t>Regression Analysis…</a:t>
            </a:r>
          </a:p>
        </p:txBody>
      </p:sp>
    </p:spTree>
    <p:extLst>
      <p:ext uri="{BB962C8B-B14F-4D97-AF65-F5344CB8AC3E}">
        <p14:creationId xmlns:p14="http://schemas.microsoft.com/office/powerpoint/2010/main" val="39568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Parameter v/s Statistics – Revisit..</a:t>
            </a:r>
          </a:p>
        </p:txBody>
      </p:sp>
      <p:pic>
        <p:nvPicPr>
          <p:cNvPr id="2" name="Picture 1">
            <a:extLst>
              <a:ext uri="{FF2B5EF4-FFF2-40B4-BE49-F238E27FC236}">
                <a16:creationId xmlns:a16="http://schemas.microsoft.com/office/drawing/2014/main" id="{52F78C87-2A63-49B0-9A1E-6CD3F7EF9181}"/>
              </a:ext>
            </a:extLst>
          </p:cNvPr>
          <p:cNvPicPr>
            <a:picLocks noChangeAspect="1"/>
          </p:cNvPicPr>
          <p:nvPr/>
        </p:nvPicPr>
        <p:blipFill>
          <a:blip r:embed="rId7"/>
          <a:stretch>
            <a:fillRect/>
          </a:stretch>
        </p:blipFill>
        <p:spPr>
          <a:xfrm>
            <a:off x="217711" y="1197429"/>
            <a:ext cx="6999517" cy="3733800"/>
          </a:xfrm>
          <a:prstGeom prst="rect">
            <a:avLst/>
          </a:prstGeom>
        </p:spPr>
      </p:pic>
      <p:pic>
        <p:nvPicPr>
          <p:cNvPr id="7" name="Picture 6">
            <a:extLst>
              <a:ext uri="{FF2B5EF4-FFF2-40B4-BE49-F238E27FC236}">
                <a16:creationId xmlns:a16="http://schemas.microsoft.com/office/drawing/2014/main" id="{4B66001C-C854-4A73-9D50-281208F94018}"/>
              </a:ext>
            </a:extLst>
          </p:cNvPr>
          <p:cNvPicPr>
            <a:picLocks noChangeAspect="1"/>
          </p:cNvPicPr>
          <p:nvPr/>
        </p:nvPicPr>
        <p:blipFill>
          <a:blip r:embed="rId8"/>
          <a:stretch>
            <a:fillRect/>
          </a:stretch>
        </p:blipFill>
        <p:spPr>
          <a:xfrm>
            <a:off x="7794171" y="1612129"/>
            <a:ext cx="4178937" cy="2917092"/>
          </a:xfrm>
          <a:prstGeom prst="rect">
            <a:avLst/>
          </a:prstGeom>
        </p:spPr>
      </p:pic>
    </p:spTree>
    <p:extLst>
      <p:ext uri="{BB962C8B-B14F-4D97-AF65-F5344CB8AC3E}">
        <p14:creationId xmlns:p14="http://schemas.microsoft.com/office/powerpoint/2010/main" val="11290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6" name="Picture 15">
            <a:extLst>
              <a:ext uri="{FF2B5EF4-FFF2-40B4-BE49-F238E27FC236}">
                <a16:creationId xmlns:a16="http://schemas.microsoft.com/office/drawing/2014/main" id="{3E2AAD01-89F8-47C2-82B8-91CD47E09760}"/>
              </a:ext>
            </a:extLst>
          </p:cNvPr>
          <p:cNvPicPr>
            <a:picLocks noChangeAspect="1"/>
          </p:cNvPicPr>
          <p:nvPr/>
        </p:nvPicPr>
        <p:blipFill>
          <a:blip r:embed="rId7"/>
          <a:stretch>
            <a:fillRect/>
          </a:stretch>
        </p:blipFill>
        <p:spPr>
          <a:xfrm>
            <a:off x="4357947" y="3677794"/>
            <a:ext cx="3940629" cy="2635238"/>
          </a:xfrm>
          <a:prstGeom prst="rect">
            <a:avLst/>
          </a:prstGeom>
        </p:spPr>
      </p:pic>
      <p:sp>
        <p:nvSpPr>
          <p:cNvPr id="6" name="Title 1"/>
          <p:cNvSpPr>
            <a:spLocks noGrp="1"/>
          </p:cNvSpPr>
          <p:nvPr>
            <p:ph type="title"/>
          </p:nvPr>
        </p:nvSpPr>
        <p:spPr>
          <a:xfrm>
            <a:off x="502443" y="235186"/>
            <a:ext cx="11187113" cy="311150"/>
          </a:xfrm>
        </p:spPr>
        <p:txBody>
          <a:bodyPr>
            <a:normAutofit fontScale="90000"/>
          </a:bodyPr>
          <a:lstStyle/>
          <a:p>
            <a:r>
              <a:rPr lang="en-US" dirty="0"/>
              <a:t>Central Limit Theorem – Where it is applicable?</a:t>
            </a:r>
          </a:p>
        </p:txBody>
      </p:sp>
      <p:pic>
        <p:nvPicPr>
          <p:cNvPr id="3" name="Picture 2">
            <a:extLst>
              <a:ext uri="{FF2B5EF4-FFF2-40B4-BE49-F238E27FC236}">
                <a16:creationId xmlns:a16="http://schemas.microsoft.com/office/drawing/2014/main" id="{72A20549-BC6B-4C9C-A533-20CFA1E03CA0}"/>
              </a:ext>
            </a:extLst>
          </p:cNvPr>
          <p:cNvPicPr>
            <a:picLocks noChangeAspect="1"/>
          </p:cNvPicPr>
          <p:nvPr/>
        </p:nvPicPr>
        <p:blipFill>
          <a:blip r:embed="rId8"/>
          <a:stretch>
            <a:fillRect/>
          </a:stretch>
        </p:blipFill>
        <p:spPr>
          <a:xfrm>
            <a:off x="330129" y="859969"/>
            <a:ext cx="3752013" cy="2676853"/>
          </a:xfrm>
          <a:prstGeom prst="rect">
            <a:avLst/>
          </a:prstGeom>
        </p:spPr>
      </p:pic>
      <p:pic>
        <p:nvPicPr>
          <p:cNvPr id="9" name="Picture 8">
            <a:extLst>
              <a:ext uri="{FF2B5EF4-FFF2-40B4-BE49-F238E27FC236}">
                <a16:creationId xmlns:a16="http://schemas.microsoft.com/office/drawing/2014/main" id="{55C33270-E6BE-4E84-BBB6-7CCC048131EB}"/>
              </a:ext>
            </a:extLst>
          </p:cNvPr>
          <p:cNvPicPr>
            <a:picLocks noChangeAspect="1"/>
          </p:cNvPicPr>
          <p:nvPr/>
        </p:nvPicPr>
        <p:blipFill>
          <a:blip r:embed="rId9"/>
          <a:stretch>
            <a:fillRect/>
          </a:stretch>
        </p:blipFill>
        <p:spPr>
          <a:xfrm>
            <a:off x="4319796" y="901584"/>
            <a:ext cx="3940629" cy="2635238"/>
          </a:xfrm>
          <a:prstGeom prst="rect">
            <a:avLst/>
          </a:prstGeom>
        </p:spPr>
      </p:pic>
      <p:pic>
        <p:nvPicPr>
          <p:cNvPr id="11" name="Picture 10">
            <a:extLst>
              <a:ext uri="{FF2B5EF4-FFF2-40B4-BE49-F238E27FC236}">
                <a16:creationId xmlns:a16="http://schemas.microsoft.com/office/drawing/2014/main" id="{8A3DB373-15D7-4624-ABED-FE7009F633B8}"/>
              </a:ext>
            </a:extLst>
          </p:cNvPr>
          <p:cNvPicPr>
            <a:picLocks noChangeAspect="1"/>
          </p:cNvPicPr>
          <p:nvPr/>
        </p:nvPicPr>
        <p:blipFill>
          <a:blip r:embed="rId10"/>
          <a:stretch>
            <a:fillRect/>
          </a:stretch>
        </p:blipFill>
        <p:spPr>
          <a:xfrm>
            <a:off x="8447314" y="901584"/>
            <a:ext cx="3635827" cy="2635238"/>
          </a:xfrm>
          <a:prstGeom prst="rect">
            <a:avLst/>
          </a:prstGeom>
        </p:spPr>
      </p:pic>
      <p:pic>
        <p:nvPicPr>
          <p:cNvPr id="12" name="Picture 11">
            <a:extLst>
              <a:ext uri="{FF2B5EF4-FFF2-40B4-BE49-F238E27FC236}">
                <a16:creationId xmlns:a16="http://schemas.microsoft.com/office/drawing/2014/main" id="{4B23187E-A503-49BE-942A-5C6F17FD9DA0}"/>
              </a:ext>
            </a:extLst>
          </p:cNvPr>
          <p:cNvPicPr>
            <a:picLocks noChangeAspect="1"/>
          </p:cNvPicPr>
          <p:nvPr/>
        </p:nvPicPr>
        <p:blipFill>
          <a:blip r:embed="rId11"/>
          <a:stretch>
            <a:fillRect/>
          </a:stretch>
        </p:blipFill>
        <p:spPr>
          <a:xfrm>
            <a:off x="9783875" y="194191"/>
            <a:ext cx="2330223" cy="665778"/>
          </a:xfrm>
          <a:prstGeom prst="rect">
            <a:avLst/>
          </a:prstGeom>
        </p:spPr>
      </p:pic>
      <p:pic>
        <p:nvPicPr>
          <p:cNvPr id="13" name="Picture 12">
            <a:extLst>
              <a:ext uri="{FF2B5EF4-FFF2-40B4-BE49-F238E27FC236}">
                <a16:creationId xmlns:a16="http://schemas.microsoft.com/office/drawing/2014/main" id="{38CAFCC5-B993-4A72-9AA4-1C3BAF0B672C}"/>
              </a:ext>
            </a:extLst>
          </p:cNvPr>
          <p:cNvPicPr>
            <a:picLocks noChangeAspect="1"/>
          </p:cNvPicPr>
          <p:nvPr/>
        </p:nvPicPr>
        <p:blipFill>
          <a:blip r:embed="rId12"/>
          <a:stretch>
            <a:fillRect/>
          </a:stretch>
        </p:blipFill>
        <p:spPr>
          <a:xfrm>
            <a:off x="322905" y="3669678"/>
            <a:ext cx="3752013" cy="2635238"/>
          </a:xfrm>
          <a:prstGeom prst="rect">
            <a:avLst/>
          </a:prstGeom>
        </p:spPr>
      </p:pic>
      <p:pic>
        <p:nvPicPr>
          <p:cNvPr id="15" name="Picture 14">
            <a:extLst>
              <a:ext uri="{FF2B5EF4-FFF2-40B4-BE49-F238E27FC236}">
                <a16:creationId xmlns:a16="http://schemas.microsoft.com/office/drawing/2014/main" id="{B44D1CBC-34BB-41B8-8B9C-CBECCDA4FBD5}"/>
              </a:ext>
            </a:extLst>
          </p:cNvPr>
          <p:cNvPicPr>
            <a:picLocks noChangeAspect="1"/>
          </p:cNvPicPr>
          <p:nvPr/>
        </p:nvPicPr>
        <p:blipFill>
          <a:blip r:embed="rId13"/>
          <a:stretch>
            <a:fillRect/>
          </a:stretch>
        </p:blipFill>
        <p:spPr>
          <a:xfrm>
            <a:off x="3499755" y="3676102"/>
            <a:ext cx="1382487" cy="453775"/>
          </a:xfrm>
          <a:prstGeom prst="rect">
            <a:avLst/>
          </a:prstGeom>
        </p:spPr>
      </p:pic>
      <p:pic>
        <p:nvPicPr>
          <p:cNvPr id="17" name="Picture 16">
            <a:extLst>
              <a:ext uri="{FF2B5EF4-FFF2-40B4-BE49-F238E27FC236}">
                <a16:creationId xmlns:a16="http://schemas.microsoft.com/office/drawing/2014/main" id="{124F2288-3A7F-48DE-A3E2-708498A2C150}"/>
              </a:ext>
            </a:extLst>
          </p:cNvPr>
          <p:cNvPicPr>
            <a:picLocks noChangeAspect="1"/>
          </p:cNvPicPr>
          <p:nvPr/>
        </p:nvPicPr>
        <p:blipFill>
          <a:blip r:embed="rId14"/>
          <a:stretch>
            <a:fillRect/>
          </a:stretch>
        </p:blipFill>
        <p:spPr>
          <a:xfrm>
            <a:off x="8447311" y="3677793"/>
            <a:ext cx="3635829" cy="2627123"/>
          </a:xfrm>
          <a:prstGeom prst="rect">
            <a:avLst/>
          </a:prstGeom>
        </p:spPr>
      </p:pic>
    </p:spTree>
    <p:extLst>
      <p:ext uri="{BB962C8B-B14F-4D97-AF65-F5344CB8AC3E}">
        <p14:creationId xmlns:p14="http://schemas.microsoft.com/office/powerpoint/2010/main" val="22267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Parameter v/s Statistics – Revisit..</a:t>
            </a:r>
          </a:p>
        </p:txBody>
      </p:sp>
      <p:pic>
        <p:nvPicPr>
          <p:cNvPr id="3" name="Picture 2">
            <a:extLst>
              <a:ext uri="{FF2B5EF4-FFF2-40B4-BE49-F238E27FC236}">
                <a16:creationId xmlns:a16="http://schemas.microsoft.com/office/drawing/2014/main" id="{EF8E7618-2943-4EE6-990C-3F5039FB704D}"/>
              </a:ext>
            </a:extLst>
          </p:cNvPr>
          <p:cNvPicPr>
            <a:picLocks noChangeAspect="1"/>
          </p:cNvPicPr>
          <p:nvPr/>
        </p:nvPicPr>
        <p:blipFill>
          <a:blip r:embed="rId7"/>
          <a:stretch>
            <a:fillRect/>
          </a:stretch>
        </p:blipFill>
        <p:spPr>
          <a:xfrm>
            <a:off x="245402" y="831082"/>
            <a:ext cx="3103516" cy="2077732"/>
          </a:xfrm>
          <a:prstGeom prst="rect">
            <a:avLst/>
          </a:prstGeom>
        </p:spPr>
      </p:pic>
      <p:pic>
        <p:nvPicPr>
          <p:cNvPr id="9" name="Picture 8">
            <a:extLst>
              <a:ext uri="{FF2B5EF4-FFF2-40B4-BE49-F238E27FC236}">
                <a16:creationId xmlns:a16="http://schemas.microsoft.com/office/drawing/2014/main" id="{06D9371A-95E4-473B-B605-DD93B6F1C824}"/>
              </a:ext>
            </a:extLst>
          </p:cNvPr>
          <p:cNvPicPr>
            <a:picLocks noChangeAspect="1"/>
          </p:cNvPicPr>
          <p:nvPr/>
        </p:nvPicPr>
        <p:blipFill>
          <a:blip r:embed="rId8"/>
          <a:stretch>
            <a:fillRect/>
          </a:stretch>
        </p:blipFill>
        <p:spPr>
          <a:xfrm>
            <a:off x="3569531" y="831081"/>
            <a:ext cx="3403596" cy="2077731"/>
          </a:xfrm>
          <a:prstGeom prst="rect">
            <a:avLst/>
          </a:prstGeom>
        </p:spPr>
      </p:pic>
      <p:pic>
        <p:nvPicPr>
          <p:cNvPr id="11" name="Picture 10">
            <a:extLst>
              <a:ext uri="{FF2B5EF4-FFF2-40B4-BE49-F238E27FC236}">
                <a16:creationId xmlns:a16="http://schemas.microsoft.com/office/drawing/2014/main" id="{2F4DB751-FADD-4040-B55E-2056692E231D}"/>
              </a:ext>
            </a:extLst>
          </p:cNvPr>
          <p:cNvPicPr>
            <a:picLocks noChangeAspect="1"/>
          </p:cNvPicPr>
          <p:nvPr/>
        </p:nvPicPr>
        <p:blipFill>
          <a:blip r:embed="rId9"/>
          <a:stretch>
            <a:fillRect/>
          </a:stretch>
        </p:blipFill>
        <p:spPr>
          <a:xfrm>
            <a:off x="7352208" y="831080"/>
            <a:ext cx="2994525" cy="781013"/>
          </a:xfrm>
          <a:prstGeom prst="rect">
            <a:avLst/>
          </a:prstGeom>
        </p:spPr>
      </p:pic>
      <p:pic>
        <p:nvPicPr>
          <p:cNvPr id="12" name="Picture 11">
            <a:extLst>
              <a:ext uri="{FF2B5EF4-FFF2-40B4-BE49-F238E27FC236}">
                <a16:creationId xmlns:a16="http://schemas.microsoft.com/office/drawing/2014/main" id="{EB7F5F31-567F-45A2-B7F0-10BBDCC5E2B6}"/>
              </a:ext>
            </a:extLst>
          </p:cNvPr>
          <p:cNvPicPr>
            <a:picLocks noChangeAspect="1"/>
          </p:cNvPicPr>
          <p:nvPr/>
        </p:nvPicPr>
        <p:blipFill>
          <a:blip r:embed="rId10"/>
          <a:stretch>
            <a:fillRect/>
          </a:stretch>
        </p:blipFill>
        <p:spPr>
          <a:xfrm>
            <a:off x="7352208" y="1881851"/>
            <a:ext cx="2994523" cy="752491"/>
          </a:xfrm>
          <a:prstGeom prst="rect">
            <a:avLst/>
          </a:prstGeom>
        </p:spPr>
      </p:pic>
      <p:pic>
        <p:nvPicPr>
          <p:cNvPr id="13" name="Picture 12">
            <a:extLst>
              <a:ext uri="{FF2B5EF4-FFF2-40B4-BE49-F238E27FC236}">
                <a16:creationId xmlns:a16="http://schemas.microsoft.com/office/drawing/2014/main" id="{FDCF6529-DC69-435B-A1C9-43537D46E245}"/>
              </a:ext>
            </a:extLst>
          </p:cNvPr>
          <p:cNvPicPr>
            <a:picLocks noChangeAspect="1"/>
          </p:cNvPicPr>
          <p:nvPr/>
        </p:nvPicPr>
        <p:blipFill>
          <a:blip r:embed="rId11"/>
          <a:stretch>
            <a:fillRect/>
          </a:stretch>
        </p:blipFill>
        <p:spPr>
          <a:xfrm>
            <a:off x="245402" y="3084703"/>
            <a:ext cx="2555246" cy="1606929"/>
          </a:xfrm>
          <a:prstGeom prst="rect">
            <a:avLst/>
          </a:prstGeom>
        </p:spPr>
      </p:pic>
      <p:pic>
        <p:nvPicPr>
          <p:cNvPr id="14" name="Picture 13">
            <a:extLst>
              <a:ext uri="{FF2B5EF4-FFF2-40B4-BE49-F238E27FC236}">
                <a16:creationId xmlns:a16="http://schemas.microsoft.com/office/drawing/2014/main" id="{6652791F-2636-4FC1-8BC6-95FFA1253BAA}"/>
              </a:ext>
            </a:extLst>
          </p:cNvPr>
          <p:cNvPicPr>
            <a:picLocks noChangeAspect="1"/>
          </p:cNvPicPr>
          <p:nvPr/>
        </p:nvPicPr>
        <p:blipFill>
          <a:blip r:embed="rId12"/>
          <a:stretch>
            <a:fillRect/>
          </a:stretch>
        </p:blipFill>
        <p:spPr>
          <a:xfrm>
            <a:off x="3090560" y="3084700"/>
            <a:ext cx="2555246" cy="1606932"/>
          </a:xfrm>
          <a:prstGeom prst="rect">
            <a:avLst/>
          </a:prstGeom>
        </p:spPr>
      </p:pic>
      <p:pic>
        <p:nvPicPr>
          <p:cNvPr id="15" name="Picture 14">
            <a:extLst>
              <a:ext uri="{FF2B5EF4-FFF2-40B4-BE49-F238E27FC236}">
                <a16:creationId xmlns:a16="http://schemas.microsoft.com/office/drawing/2014/main" id="{7B7D4C21-863F-40A9-86FD-C80EE66A51AD}"/>
              </a:ext>
            </a:extLst>
          </p:cNvPr>
          <p:cNvPicPr>
            <a:picLocks noChangeAspect="1"/>
          </p:cNvPicPr>
          <p:nvPr/>
        </p:nvPicPr>
        <p:blipFill>
          <a:blip r:embed="rId13"/>
          <a:stretch>
            <a:fillRect/>
          </a:stretch>
        </p:blipFill>
        <p:spPr>
          <a:xfrm>
            <a:off x="5880886" y="3084700"/>
            <a:ext cx="2555246" cy="1606932"/>
          </a:xfrm>
          <a:prstGeom prst="rect">
            <a:avLst/>
          </a:prstGeom>
        </p:spPr>
      </p:pic>
      <p:pic>
        <p:nvPicPr>
          <p:cNvPr id="16" name="Picture 15">
            <a:extLst>
              <a:ext uri="{FF2B5EF4-FFF2-40B4-BE49-F238E27FC236}">
                <a16:creationId xmlns:a16="http://schemas.microsoft.com/office/drawing/2014/main" id="{0C388184-7885-496C-B0D4-35A6A9222B11}"/>
              </a:ext>
            </a:extLst>
          </p:cNvPr>
          <p:cNvPicPr>
            <a:picLocks noChangeAspect="1"/>
          </p:cNvPicPr>
          <p:nvPr/>
        </p:nvPicPr>
        <p:blipFill>
          <a:blip r:embed="rId14"/>
          <a:stretch>
            <a:fillRect/>
          </a:stretch>
        </p:blipFill>
        <p:spPr>
          <a:xfrm>
            <a:off x="8556170" y="3084701"/>
            <a:ext cx="3505201" cy="1606930"/>
          </a:xfrm>
          <a:prstGeom prst="rect">
            <a:avLst/>
          </a:prstGeom>
        </p:spPr>
      </p:pic>
      <p:pic>
        <p:nvPicPr>
          <p:cNvPr id="17" name="Picture 16">
            <a:extLst>
              <a:ext uri="{FF2B5EF4-FFF2-40B4-BE49-F238E27FC236}">
                <a16:creationId xmlns:a16="http://schemas.microsoft.com/office/drawing/2014/main" id="{FB35193A-4E55-4BAB-B76C-F5A04E54005F}"/>
              </a:ext>
            </a:extLst>
          </p:cNvPr>
          <p:cNvPicPr>
            <a:picLocks noChangeAspect="1"/>
          </p:cNvPicPr>
          <p:nvPr/>
        </p:nvPicPr>
        <p:blipFill>
          <a:blip r:embed="rId15"/>
          <a:stretch>
            <a:fillRect/>
          </a:stretch>
        </p:blipFill>
        <p:spPr>
          <a:xfrm>
            <a:off x="245401" y="4829994"/>
            <a:ext cx="2555247" cy="1441740"/>
          </a:xfrm>
          <a:prstGeom prst="rect">
            <a:avLst/>
          </a:prstGeom>
        </p:spPr>
      </p:pic>
      <p:pic>
        <p:nvPicPr>
          <p:cNvPr id="18" name="Picture 17">
            <a:extLst>
              <a:ext uri="{FF2B5EF4-FFF2-40B4-BE49-F238E27FC236}">
                <a16:creationId xmlns:a16="http://schemas.microsoft.com/office/drawing/2014/main" id="{3EE33D8B-BE39-4788-9590-769F38079976}"/>
              </a:ext>
            </a:extLst>
          </p:cNvPr>
          <p:cNvPicPr>
            <a:picLocks noChangeAspect="1"/>
          </p:cNvPicPr>
          <p:nvPr/>
        </p:nvPicPr>
        <p:blipFill>
          <a:blip r:embed="rId16"/>
          <a:stretch>
            <a:fillRect/>
          </a:stretch>
        </p:blipFill>
        <p:spPr>
          <a:xfrm>
            <a:off x="3090559" y="4829994"/>
            <a:ext cx="2555247" cy="1441741"/>
          </a:xfrm>
          <a:prstGeom prst="rect">
            <a:avLst/>
          </a:prstGeom>
        </p:spPr>
      </p:pic>
      <p:pic>
        <p:nvPicPr>
          <p:cNvPr id="19" name="Picture 18">
            <a:extLst>
              <a:ext uri="{FF2B5EF4-FFF2-40B4-BE49-F238E27FC236}">
                <a16:creationId xmlns:a16="http://schemas.microsoft.com/office/drawing/2014/main" id="{495ABB8C-044A-4EEA-9A8D-ABB98AB78B09}"/>
              </a:ext>
            </a:extLst>
          </p:cNvPr>
          <p:cNvPicPr>
            <a:picLocks noChangeAspect="1"/>
          </p:cNvPicPr>
          <p:nvPr/>
        </p:nvPicPr>
        <p:blipFill>
          <a:blip r:embed="rId17"/>
          <a:stretch>
            <a:fillRect/>
          </a:stretch>
        </p:blipFill>
        <p:spPr>
          <a:xfrm>
            <a:off x="5797186" y="4818347"/>
            <a:ext cx="2638946" cy="1453387"/>
          </a:xfrm>
          <a:prstGeom prst="rect">
            <a:avLst/>
          </a:prstGeom>
        </p:spPr>
      </p:pic>
      <p:pic>
        <p:nvPicPr>
          <p:cNvPr id="20" name="Picture 19">
            <a:extLst>
              <a:ext uri="{FF2B5EF4-FFF2-40B4-BE49-F238E27FC236}">
                <a16:creationId xmlns:a16="http://schemas.microsoft.com/office/drawing/2014/main" id="{E527445B-211E-4EE4-8DEB-A2C20E76EFFA}"/>
              </a:ext>
            </a:extLst>
          </p:cNvPr>
          <p:cNvPicPr>
            <a:picLocks noChangeAspect="1"/>
          </p:cNvPicPr>
          <p:nvPr/>
        </p:nvPicPr>
        <p:blipFill>
          <a:blip r:embed="rId18"/>
          <a:stretch>
            <a:fillRect/>
          </a:stretch>
        </p:blipFill>
        <p:spPr>
          <a:xfrm>
            <a:off x="8642344" y="4880426"/>
            <a:ext cx="1802267" cy="651101"/>
          </a:xfrm>
          <a:prstGeom prst="rect">
            <a:avLst/>
          </a:prstGeom>
        </p:spPr>
      </p:pic>
      <p:pic>
        <p:nvPicPr>
          <p:cNvPr id="21" name="Picture 20">
            <a:extLst>
              <a:ext uri="{FF2B5EF4-FFF2-40B4-BE49-F238E27FC236}">
                <a16:creationId xmlns:a16="http://schemas.microsoft.com/office/drawing/2014/main" id="{2BD68E5A-4973-43AB-A551-A2A3BB77F326}"/>
              </a:ext>
            </a:extLst>
          </p:cNvPr>
          <p:cNvPicPr>
            <a:picLocks noChangeAspect="1"/>
          </p:cNvPicPr>
          <p:nvPr/>
        </p:nvPicPr>
        <p:blipFill>
          <a:blip r:embed="rId19"/>
          <a:stretch>
            <a:fillRect/>
          </a:stretch>
        </p:blipFill>
        <p:spPr>
          <a:xfrm>
            <a:off x="10536051" y="4880426"/>
            <a:ext cx="1410548" cy="613195"/>
          </a:xfrm>
          <a:prstGeom prst="rect">
            <a:avLst/>
          </a:prstGeom>
        </p:spPr>
      </p:pic>
      <p:pic>
        <p:nvPicPr>
          <p:cNvPr id="22" name="Picture 21">
            <a:extLst>
              <a:ext uri="{FF2B5EF4-FFF2-40B4-BE49-F238E27FC236}">
                <a16:creationId xmlns:a16="http://schemas.microsoft.com/office/drawing/2014/main" id="{CCC1B148-9409-4556-8728-B078913053E0}"/>
              </a:ext>
            </a:extLst>
          </p:cNvPr>
          <p:cNvPicPr>
            <a:picLocks noChangeAspect="1"/>
          </p:cNvPicPr>
          <p:nvPr/>
        </p:nvPicPr>
        <p:blipFill>
          <a:blip r:embed="rId20"/>
          <a:stretch>
            <a:fillRect/>
          </a:stretch>
        </p:blipFill>
        <p:spPr>
          <a:xfrm>
            <a:off x="8701701" y="5531527"/>
            <a:ext cx="3290060" cy="1161861"/>
          </a:xfrm>
          <a:prstGeom prst="rect">
            <a:avLst/>
          </a:prstGeom>
        </p:spPr>
      </p:pic>
    </p:spTree>
    <p:extLst>
      <p:ext uri="{BB962C8B-B14F-4D97-AF65-F5344CB8AC3E}">
        <p14:creationId xmlns:p14="http://schemas.microsoft.com/office/powerpoint/2010/main" val="263444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P-values – What are they and where they are coming from?</a:t>
            </a:r>
          </a:p>
        </p:txBody>
      </p:sp>
      <p:pic>
        <p:nvPicPr>
          <p:cNvPr id="3" name="Picture 2">
            <a:extLst>
              <a:ext uri="{FF2B5EF4-FFF2-40B4-BE49-F238E27FC236}">
                <a16:creationId xmlns:a16="http://schemas.microsoft.com/office/drawing/2014/main" id="{6C5E1C36-70B1-41BA-AFE3-0A800E2BFDD0}"/>
              </a:ext>
            </a:extLst>
          </p:cNvPr>
          <p:cNvPicPr>
            <a:picLocks noChangeAspect="1"/>
          </p:cNvPicPr>
          <p:nvPr/>
        </p:nvPicPr>
        <p:blipFill>
          <a:blip r:embed="rId7"/>
          <a:stretch>
            <a:fillRect/>
          </a:stretch>
        </p:blipFill>
        <p:spPr>
          <a:xfrm>
            <a:off x="152399" y="839960"/>
            <a:ext cx="2820449" cy="1522240"/>
          </a:xfrm>
          <a:prstGeom prst="rect">
            <a:avLst/>
          </a:prstGeom>
        </p:spPr>
      </p:pic>
      <p:pic>
        <p:nvPicPr>
          <p:cNvPr id="9" name="Picture 8">
            <a:extLst>
              <a:ext uri="{FF2B5EF4-FFF2-40B4-BE49-F238E27FC236}">
                <a16:creationId xmlns:a16="http://schemas.microsoft.com/office/drawing/2014/main" id="{E36ECBA8-EA30-4415-A9D9-6BE1E4B29E93}"/>
              </a:ext>
            </a:extLst>
          </p:cNvPr>
          <p:cNvPicPr>
            <a:picLocks noChangeAspect="1"/>
          </p:cNvPicPr>
          <p:nvPr/>
        </p:nvPicPr>
        <p:blipFill>
          <a:blip r:embed="rId8"/>
          <a:stretch>
            <a:fillRect/>
          </a:stretch>
        </p:blipFill>
        <p:spPr>
          <a:xfrm>
            <a:off x="3363687" y="839960"/>
            <a:ext cx="2634342" cy="1522240"/>
          </a:xfrm>
          <a:prstGeom prst="rect">
            <a:avLst/>
          </a:prstGeom>
        </p:spPr>
      </p:pic>
      <p:pic>
        <p:nvPicPr>
          <p:cNvPr id="10" name="Picture 9">
            <a:extLst>
              <a:ext uri="{FF2B5EF4-FFF2-40B4-BE49-F238E27FC236}">
                <a16:creationId xmlns:a16="http://schemas.microsoft.com/office/drawing/2014/main" id="{962089CF-CCB5-42C1-8158-D3D7B273EF00}"/>
              </a:ext>
            </a:extLst>
          </p:cNvPr>
          <p:cNvPicPr>
            <a:picLocks noChangeAspect="1"/>
          </p:cNvPicPr>
          <p:nvPr/>
        </p:nvPicPr>
        <p:blipFill>
          <a:blip r:embed="rId9"/>
          <a:stretch>
            <a:fillRect/>
          </a:stretch>
        </p:blipFill>
        <p:spPr>
          <a:xfrm>
            <a:off x="3276600" y="2453461"/>
            <a:ext cx="2819399" cy="472346"/>
          </a:xfrm>
          <a:prstGeom prst="rect">
            <a:avLst/>
          </a:prstGeom>
        </p:spPr>
      </p:pic>
      <p:pic>
        <p:nvPicPr>
          <p:cNvPr id="11" name="Picture 10">
            <a:extLst>
              <a:ext uri="{FF2B5EF4-FFF2-40B4-BE49-F238E27FC236}">
                <a16:creationId xmlns:a16="http://schemas.microsoft.com/office/drawing/2014/main" id="{76789EC9-800B-46CC-8732-86E34FC690FB}"/>
              </a:ext>
            </a:extLst>
          </p:cNvPr>
          <p:cNvPicPr>
            <a:picLocks noChangeAspect="1"/>
          </p:cNvPicPr>
          <p:nvPr/>
        </p:nvPicPr>
        <p:blipFill>
          <a:blip r:embed="rId10"/>
          <a:stretch>
            <a:fillRect/>
          </a:stretch>
        </p:blipFill>
        <p:spPr>
          <a:xfrm>
            <a:off x="6388868" y="839960"/>
            <a:ext cx="3168789" cy="1522240"/>
          </a:xfrm>
          <a:prstGeom prst="rect">
            <a:avLst/>
          </a:prstGeom>
        </p:spPr>
      </p:pic>
      <p:pic>
        <p:nvPicPr>
          <p:cNvPr id="12" name="Picture 11">
            <a:extLst>
              <a:ext uri="{FF2B5EF4-FFF2-40B4-BE49-F238E27FC236}">
                <a16:creationId xmlns:a16="http://schemas.microsoft.com/office/drawing/2014/main" id="{DB9547B9-3B36-49BE-9160-84419130DE60}"/>
              </a:ext>
            </a:extLst>
          </p:cNvPr>
          <p:cNvPicPr>
            <a:picLocks noChangeAspect="1"/>
          </p:cNvPicPr>
          <p:nvPr/>
        </p:nvPicPr>
        <p:blipFill>
          <a:blip r:embed="rId11"/>
          <a:stretch>
            <a:fillRect/>
          </a:stretch>
        </p:blipFill>
        <p:spPr>
          <a:xfrm>
            <a:off x="3276600" y="3133386"/>
            <a:ext cx="4778829" cy="2724830"/>
          </a:xfrm>
          <a:prstGeom prst="rect">
            <a:avLst/>
          </a:prstGeom>
        </p:spPr>
      </p:pic>
      <p:pic>
        <p:nvPicPr>
          <p:cNvPr id="14" name="Picture 13">
            <a:extLst>
              <a:ext uri="{FF2B5EF4-FFF2-40B4-BE49-F238E27FC236}">
                <a16:creationId xmlns:a16="http://schemas.microsoft.com/office/drawing/2014/main" id="{73D34754-3141-44B1-B323-61A20EEC3DF7}"/>
              </a:ext>
            </a:extLst>
          </p:cNvPr>
          <p:cNvPicPr>
            <a:picLocks noChangeAspect="1"/>
          </p:cNvPicPr>
          <p:nvPr/>
        </p:nvPicPr>
        <p:blipFill>
          <a:blip r:embed="rId12"/>
          <a:stretch>
            <a:fillRect/>
          </a:stretch>
        </p:blipFill>
        <p:spPr>
          <a:xfrm>
            <a:off x="152399" y="4427766"/>
            <a:ext cx="3124201" cy="810331"/>
          </a:xfrm>
          <a:prstGeom prst="rect">
            <a:avLst/>
          </a:prstGeom>
        </p:spPr>
      </p:pic>
      <p:pic>
        <p:nvPicPr>
          <p:cNvPr id="15" name="Picture 14">
            <a:extLst>
              <a:ext uri="{FF2B5EF4-FFF2-40B4-BE49-F238E27FC236}">
                <a16:creationId xmlns:a16="http://schemas.microsoft.com/office/drawing/2014/main" id="{38D53FBC-4973-48E8-A7DC-67ED2FDF5DCE}"/>
              </a:ext>
            </a:extLst>
          </p:cNvPr>
          <p:cNvPicPr>
            <a:picLocks noChangeAspect="1"/>
          </p:cNvPicPr>
          <p:nvPr/>
        </p:nvPicPr>
        <p:blipFill>
          <a:blip r:embed="rId13"/>
          <a:stretch>
            <a:fillRect/>
          </a:stretch>
        </p:blipFill>
        <p:spPr>
          <a:xfrm>
            <a:off x="8378598" y="2925807"/>
            <a:ext cx="3385457" cy="1207314"/>
          </a:xfrm>
          <a:prstGeom prst="rect">
            <a:avLst/>
          </a:prstGeom>
        </p:spPr>
      </p:pic>
      <p:sp>
        <p:nvSpPr>
          <p:cNvPr id="16" name="TextBox 15">
            <a:extLst>
              <a:ext uri="{FF2B5EF4-FFF2-40B4-BE49-F238E27FC236}">
                <a16:creationId xmlns:a16="http://schemas.microsoft.com/office/drawing/2014/main" id="{2E8B35A9-F32F-4DF9-81C5-D6C81755E1BE}"/>
              </a:ext>
            </a:extLst>
          </p:cNvPr>
          <p:cNvSpPr txBox="1"/>
          <p:nvPr/>
        </p:nvSpPr>
        <p:spPr>
          <a:xfrm>
            <a:off x="379527" y="4013925"/>
            <a:ext cx="2570077" cy="307777"/>
          </a:xfrm>
          <a:prstGeom prst="rect">
            <a:avLst/>
          </a:prstGeom>
          <a:noFill/>
        </p:spPr>
        <p:txBody>
          <a:bodyPr wrap="square" lIns="0" tIns="0" rIns="0" bIns="0" rtlCol="0">
            <a:spAutoFit/>
          </a:bodyPr>
          <a:lstStyle/>
          <a:p>
            <a:pPr algn="ctr"/>
            <a:r>
              <a:rPr lang="en-US" sz="2000" b="1" u="sng" dirty="0"/>
              <a:t>Definition of p-value</a:t>
            </a:r>
            <a:endParaRPr lang="en-US" b="1" u="sng" dirty="0"/>
          </a:p>
        </p:txBody>
      </p:sp>
    </p:spTree>
    <p:extLst>
      <p:ext uri="{BB962C8B-B14F-4D97-AF65-F5344CB8AC3E}">
        <p14:creationId xmlns:p14="http://schemas.microsoft.com/office/powerpoint/2010/main" val="40721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P-values – represented with respect to critical region…</a:t>
            </a:r>
          </a:p>
        </p:txBody>
      </p:sp>
      <p:pic>
        <p:nvPicPr>
          <p:cNvPr id="2" name="Picture 1">
            <a:extLst>
              <a:ext uri="{FF2B5EF4-FFF2-40B4-BE49-F238E27FC236}">
                <a16:creationId xmlns:a16="http://schemas.microsoft.com/office/drawing/2014/main" id="{FB0E1427-AC8A-4A8C-B86B-83D499F54564}"/>
              </a:ext>
            </a:extLst>
          </p:cNvPr>
          <p:cNvPicPr>
            <a:picLocks noChangeAspect="1"/>
          </p:cNvPicPr>
          <p:nvPr/>
        </p:nvPicPr>
        <p:blipFill>
          <a:blip r:embed="rId7"/>
          <a:stretch>
            <a:fillRect/>
          </a:stretch>
        </p:blipFill>
        <p:spPr>
          <a:xfrm>
            <a:off x="272142" y="753834"/>
            <a:ext cx="3744688" cy="2424793"/>
          </a:xfrm>
          <a:prstGeom prst="rect">
            <a:avLst/>
          </a:prstGeom>
        </p:spPr>
      </p:pic>
      <p:pic>
        <p:nvPicPr>
          <p:cNvPr id="7" name="Picture 6">
            <a:extLst>
              <a:ext uri="{FF2B5EF4-FFF2-40B4-BE49-F238E27FC236}">
                <a16:creationId xmlns:a16="http://schemas.microsoft.com/office/drawing/2014/main" id="{8E3E752B-65D3-4040-B052-35F09210C76D}"/>
              </a:ext>
            </a:extLst>
          </p:cNvPr>
          <p:cNvPicPr>
            <a:picLocks noChangeAspect="1"/>
          </p:cNvPicPr>
          <p:nvPr/>
        </p:nvPicPr>
        <p:blipFill>
          <a:blip r:embed="rId8"/>
          <a:stretch>
            <a:fillRect/>
          </a:stretch>
        </p:blipFill>
        <p:spPr>
          <a:xfrm>
            <a:off x="4141409" y="753834"/>
            <a:ext cx="3909180" cy="2424792"/>
          </a:xfrm>
          <a:prstGeom prst="rect">
            <a:avLst/>
          </a:prstGeom>
        </p:spPr>
      </p:pic>
      <p:pic>
        <p:nvPicPr>
          <p:cNvPr id="13" name="Picture 12">
            <a:extLst>
              <a:ext uri="{FF2B5EF4-FFF2-40B4-BE49-F238E27FC236}">
                <a16:creationId xmlns:a16="http://schemas.microsoft.com/office/drawing/2014/main" id="{D499E046-92C3-4C85-8F1F-5E41A2BD0B81}"/>
              </a:ext>
            </a:extLst>
          </p:cNvPr>
          <p:cNvPicPr>
            <a:picLocks noChangeAspect="1"/>
          </p:cNvPicPr>
          <p:nvPr/>
        </p:nvPicPr>
        <p:blipFill>
          <a:blip r:embed="rId9"/>
          <a:stretch>
            <a:fillRect/>
          </a:stretch>
        </p:blipFill>
        <p:spPr>
          <a:xfrm>
            <a:off x="8251370" y="753834"/>
            <a:ext cx="3668487" cy="2424792"/>
          </a:xfrm>
          <a:prstGeom prst="rect">
            <a:avLst/>
          </a:prstGeom>
        </p:spPr>
      </p:pic>
      <p:pic>
        <p:nvPicPr>
          <p:cNvPr id="16" name="Picture 15">
            <a:extLst>
              <a:ext uri="{FF2B5EF4-FFF2-40B4-BE49-F238E27FC236}">
                <a16:creationId xmlns:a16="http://schemas.microsoft.com/office/drawing/2014/main" id="{0EF20BFD-7335-4B7D-845C-9B0CE3003970}"/>
              </a:ext>
            </a:extLst>
          </p:cNvPr>
          <p:cNvPicPr>
            <a:picLocks noChangeAspect="1"/>
          </p:cNvPicPr>
          <p:nvPr/>
        </p:nvPicPr>
        <p:blipFill>
          <a:blip r:embed="rId10"/>
          <a:stretch>
            <a:fillRect/>
          </a:stretch>
        </p:blipFill>
        <p:spPr>
          <a:xfrm>
            <a:off x="3276599" y="3323038"/>
            <a:ext cx="5998030" cy="2888900"/>
          </a:xfrm>
          <a:prstGeom prst="rect">
            <a:avLst/>
          </a:prstGeom>
        </p:spPr>
      </p:pic>
    </p:spTree>
    <p:extLst>
      <p:ext uri="{BB962C8B-B14F-4D97-AF65-F5344CB8AC3E}">
        <p14:creationId xmlns:p14="http://schemas.microsoft.com/office/powerpoint/2010/main" val="345478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Hypothesis Testing – Formulation</a:t>
            </a:r>
          </a:p>
        </p:txBody>
      </p:sp>
      <p:pic>
        <p:nvPicPr>
          <p:cNvPr id="2" name="Picture 1">
            <a:extLst>
              <a:ext uri="{FF2B5EF4-FFF2-40B4-BE49-F238E27FC236}">
                <a16:creationId xmlns:a16="http://schemas.microsoft.com/office/drawing/2014/main" id="{137F91B9-C5B7-45A7-95DF-BBC2E698A9BB}"/>
              </a:ext>
            </a:extLst>
          </p:cNvPr>
          <p:cNvPicPr>
            <a:picLocks noChangeAspect="1"/>
          </p:cNvPicPr>
          <p:nvPr/>
        </p:nvPicPr>
        <p:blipFill>
          <a:blip r:embed="rId7"/>
          <a:stretch>
            <a:fillRect/>
          </a:stretch>
        </p:blipFill>
        <p:spPr>
          <a:xfrm>
            <a:off x="119742" y="1103538"/>
            <a:ext cx="3754362" cy="2173062"/>
          </a:xfrm>
          <a:prstGeom prst="rect">
            <a:avLst/>
          </a:prstGeom>
        </p:spPr>
      </p:pic>
      <p:pic>
        <p:nvPicPr>
          <p:cNvPr id="3" name="Picture 2">
            <a:extLst>
              <a:ext uri="{FF2B5EF4-FFF2-40B4-BE49-F238E27FC236}">
                <a16:creationId xmlns:a16="http://schemas.microsoft.com/office/drawing/2014/main" id="{221EA18E-DB56-4A6E-8910-0DE054AC1F90}"/>
              </a:ext>
            </a:extLst>
          </p:cNvPr>
          <p:cNvPicPr>
            <a:picLocks noChangeAspect="1"/>
          </p:cNvPicPr>
          <p:nvPr/>
        </p:nvPicPr>
        <p:blipFill>
          <a:blip r:embed="rId8"/>
          <a:stretch>
            <a:fillRect/>
          </a:stretch>
        </p:blipFill>
        <p:spPr>
          <a:xfrm>
            <a:off x="4344611" y="1098981"/>
            <a:ext cx="3754362" cy="2177278"/>
          </a:xfrm>
          <a:prstGeom prst="rect">
            <a:avLst/>
          </a:prstGeom>
        </p:spPr>
      </p:pic>
      <p:pic>
        <p:nvPicPr>
          <p:cNvPr id="9" name="Picture 8">
            <a:extLst>
              <a:ext uri="{FF2B5EF4-FFF2-40B4-BE49-F238E27FC236}">
                <a16:creationId xmlns:a16="http://schemas.microsoft.com/office/drawing/2014/main" id="{84B6C9D0-2F2B-49AC-8268-F903AB5C59D3}"/>
              </a:ext>
            </a:extLst>
          </p:cNvPr>
          <p:cNvPicPr>
            <a:picLocks noChangeAspect="1"/>
          </p:cNvPicPr>
          <p:nvPr/>
        </p:nvPicPr>
        <p:blipFill>
          <a:blip r:embed="rId9"/>
          <a:stretch>
            <a:fillRect/>
          </a:stretch>
        </p:blipFill>
        <p:spPr>
          <a:xfrm>
            <a:off x="8337851" y="1103538"/>
            <a:ext cx="3754363" cy="2172721"/>
          </a:xfrm>
          <a:prstGeom prst="rect">
            <a:avLst/>
          </a:prstGeom>
        </p:spPr>
      </p:pic>
      <p:sp>
        <p:nvSpPr>
          <p:cNvPr id="10" name="TextBox 9">
            <a:extLst>
              <a:ext uri="{FF2B5EF4-FFF2-40B4-BE49-F238E27FC236}">
                <a16:creationId xmlns:a16="http://schemas.microsoft.com/office/drawing/2014/main" id="{A440FF3B-E32D-44A3-A6B6-5B0D4644A79C}"/>
              </a:ext>
            </a:extLst>
          </p:cNvPr>
          <p:cNvSpPr txBox="1"/>
          <p:nvPr/>
        </p:nvSpPr>
        <p:spPr>
          <a:xfrm>
            <a:off x="5671457" y="707571"/>
            <a:ext cx="1774372" cy="276999"/>
          </a:xfrm>
          <a:prstGeom prst="rect">
            <a:avLst/>
          </a:prstGeom>
          <a:noFill/>
        </p:spPr>
        <p:txBody>
          <a:bodyPr wrap="square" lIns="0" tIns="0" rIns="0" bIns="0" rtlCol="0">
            <a:spAutoFit/>
          </a:bodyPr>
          <a:lstStyle/>
          <a:p>
            <a:pPr algn="ctr"/>
            <a:r>
              <a:rPr lang="en-US" dirty="0"/>
              <a:t>Sample 1</a:t>
            </a:r>
          </a:p>
        </p:txBody>
      </p:sp>
      <p:sp>
        <p:nvSpPr>
          <p:cNvPr id="11" name="TextBox 10">
            <a:extLst>
              <a:ext uri="{FF2B5EF4-FFF2-40B4-BE49-F238E27FC236}">
                <a16:creationId xmlns:a16="http://schemas.microsoft.com/office/drawing/2014/main" id="{A6DADB6D-BCEA-496E-953A-566BE04C6C01}"/>
              </a:ext>
            </a:extLst>
          </p:cNvPr>
          <p:cNvSpPr txBox="1"/>
          <p:nvPr/>
        </p:nvSpPr>
        <p:spPr>
          <a:xfrm>
            <a:off x="9549447" y="707570"/>
            <a:ext cx="1774372" cy="276999"/>
          </a:xfrm>
          <a:prstGeom prst="rect">
            <a:avLst/>
          </a:prstGeom>
          <a:noFill/>
        </p:spPr>
        <p:txBody>
          <a:bodyPr wrap="square" lIns="0" tIns="0" rIns="0" bIns="0" rtlCol="0">
            <a:spAutoFit/>
          </a:bodyPr>
          <a:lstStyle/>
          <a:p>
            <a:pPr algn="ctr"/>
            <a:r>
              <a:rPr lang="en-US" dirty="0"/>
              <a:t>Sample 2</a:t>
            </a:r>
          </a:p>
        </p:txBody>
      </p:sp>
      <p:sp>
        <p:nvSpPr>
          <p:cNvPr id="12" name="TextBox 11">
            <a:extLst>
              <a:ext uri="{FF2B5EF4-FFF2-40B4-BE49-F238E27FC236}">
                <a16:creationId xmlns:a16="http://schemas.microsoft.com/office/drawing/2014/main" id="{28F1E2E9-6CD0-4BB9-94C2-73EB8A09B95C}"/>
              </a:ext>
            </a:extLst>
          </p:cNvPr>
          <p:cNvSpPr txBox="1"/>
          <p:nvPr/>
        </p:nvSpPr>
        <p:spPr>
          <a:xfrm>
            <a:off x="1032804" y="707569"/>
            <a:ext cx="1774372" cy="276999"/>
          </a:xfrm>
          <a:prstGeom prst="rect">
            <a:avLst/>
          </a:prstGeom>
          <a:noFill/>
        </p:spPr>
        <p:txBody>
          <a:bodyPr wrap="square" lIns="0" tIns="0" rIns="0" bIns="0" rtlCol="0">
            <a:spAutoFit/>
          </a:bodyPr>
          <a:lstStyle/>
          <a:p>
            <a:pPr algn="ctr"/>
            <a:r>
              <a:rPr lang="en-US" dirty="0"/>
              <a:t>Hypothesis</a:t>
            </a:r>
          </a:p>
        </p:txBody>
      </p:sp>
      <p:sp>
        <p:nvSpPr>
          <p:cNvPr id="13" name="TextBox 12">
            <a:extLst>
              <a:ext uri="{FF2B5EF4-FFF2-40B4-BE49-F238E27FC236}">
                <a16:creationId xmlns:a16="http://schemas.microsoft.com/office/drawing/2014/main" id="{D6A3911E-22C7-4E0E-938C-9E8AAB28865C}"/>
              </a:ext>
            </a:extLst>
          </p:cNvPr>
          <p:cNvSpPr txBox="1"/>
          <p:nvPr/>
        </p:nvSpPr>
        <p:spPr>
          <a:xfrm>
            <a:off x="4793949" y="6171292"/>
            <a:ext cx="7278308" cy="307777"/>
          </a:xfrm>
          <a:prstGeom prst="rect">
            <a:avLst/>
          </a:prstGeom>
          <a:noFill/>
        </p:spPr>
        <p:txBody>
          <a:bodyPr wrap="square" lIns="0" tIns="0" rIns="0" bIns="0" rtlCol="0">
            <a:spAutoFit/>
          </a:bodyPr>
          <a:lstStyle/>
          <a:p>
            <a:pPr algn="ctr"/>
            <a:r>
              <a:rPr lang="en-US" sz="2000" b="1" dirty="0"/>
              <a:t>Note - Hypothesis is all about parameters not statistics</a:t>
            </a:r>
          </a:p>
        </p:txBody>
      </p:sp>
      <p:sp>
        <p:nvSpPr>
          <p:cNvPr id="14" name="TextBox 13">
            <a:extLst>
              <a:ext uri="{FF2B5EF4-FFF2-40B4-BE49-F238E27FC236}">
                <a16:creationId xmlns:a16="http://schemas.microsoft.com/office/drawing/2014/main" id="{7F642597-D7A7-4A5C-BC6E-374AA21FF824}"/>
              </a:ext>
            </a:extLst>
          </p:cNvPr>
          <p:cNvSpPr txBox="1"/>
          <p:nvPr/>
        </p:nvSpPr>
        <p:spPr>
          <a:xfrm>
            <a:off x="8491003" y="3352402"/>
            <a:ext cx="3609675" cy="430887"/>
          </a:xfrm>
          <a:prstGeom prst="rect">
            <a:avLst/>
          </a:prstGeom>
          <a:noFill/>
        </p:spPr>
        <p:txBody>
          <a:bodyPr wrap="square" lIns="0" tIns="0" rIns="0" bIns="0" rtlCol="0">
            <a:spAutoFit/>
          </a:bodyPr>
          <a:lstStyle/>
          <a:p>
            <a:pPr algn="ctr"/>
            <a:r>
              <a:rPr lang="en-US" sz="1400" b="1" dirty="0"/>
              <a:t>Q- Is 168.4 far enough from 175 (Mean) for us to be able to reject our hypothesis??</a:t>
            </a:r>
          </a:p>
        </p:txBody>
      </p:sp>
      <p:pic>
        <p:nvPicPr>
          <p:cNvPr id="15" name="Picture 14">
            <a:extLst>
              <a:ext uri="{FF2B5EF4-FFF2-40B4-BE49-F238E27FC236}">
                <a16:creationId xmlns:a16="http://schemas.microsoft.com/office/drawing/2014/main" id="{B67AB55C-6DC3-4963-9AD6-6BC1946837EB}"/>
              </a:ext>
            </a:extLst>
          </p:cNvPr>
          <p:cNvPicPr>
            <a:picLocks noChangeAspect="1"/>
          </p:cNvPicPr>
          <p:nvPr/>
        </p:nvPicPr>
        <p:blipFill>
          <a:blip r:embed="rId10"/>
          <a:stretch>
            <a:fillRect/>
          </a:stretch>
        </p:blipFill>
        <p:spPr>
          <a:xfrm>
            <a:off x="8337851" y="3902976"/>
            <a:ext cx="3754363" cy="2111829"/>
          </a:xfrm>
          <a:prstGeom prst="rect">
            <a:avLst/>
          </a:prstGeom>
        </p:spPr>
      </p:pic>
      <p:sp>
        <p:nvSpPr>
          <p:cNvPr id="16" name="TextBox 15">
            <a:extLst>
              <a:ext uri="{FF2B5EF4-FFF2-40B4-BE49-F238E27FC236}">
                <a16:creationId xmlns:a16="http://schemas.microsoft.com/office/drawing/2014/main" id="{F7A3835A-BD2C-412F-8057-16AF9662BD0F}"/>
              </a:ext>
            </a:extLst>
          </p:cNvPr>
          <p:cNvSpPr txBox="1"/>
          <p:nvPr/>
        </p:nvSpPr>
        <p:spPr>
          <a:xfrm>
            <a:off x="359229" y="4558750"/>
            <a:ext cx="7659033" cy="523220"/>
          </a:xfrm>
          <a:prstGeom prst="rect">
            <a:avLst/>
          </a:prstGeom>
          <a:noFill/>
        </p:spPr>
        <p:txBody>
          <a:bodyPr wrap="square" lIns="0" tIns="0" rIns="0" bIns="0" rtlCol="0">
            <a:spAutoFit/>
          </a:bodyPr>
          <a:lstStyle/>
          <a:p>
            <a:pPr algn="ctr"/>
            <a:r>
              <a:rPr lang="en-US" b="1" u="sng" dirty="0"/>
              <a:t>To answer this statistically </a:t>
            </a:r>
            <a:r>
              <a:rPr lang="en-US" sz="1600" b="1" dirty="0"/>
              <a:t>– we will only reject our hypothesis if 168.4 or 174.6 fall into reject region</a:t>
            </a:r>
          </a:p>
        </p:txBody>
      </p:sp>
      <p:sp>
        <p:nvSpPr>
          <p:cNvPr id="17" name="TextBox 16">
            <a:extLst>
              <a:ext uri="{FF2B5EF4-FFF2-40B4-BE49-F238E27FC236}">
                <a16:creationId xmlns:a16="http://schemas.microsoft.com/office/drawing/2014/main" id="{C3992355-11E3-4F98-A56B-E2D086C298C2}"/>
              </a:ext>
            </a:extLst>
          </p:cNvPr>
          <p:cNvSpPr txBox="1"/>
          <p:nvPr/>
        </p:nvSpPr>
        <p:spPr>
          <a:xfrm>
            <a:off x="359229" y="3902976"/>
            <a:ext cx="7739744" cy="492443"/>
          </a:xfrm>
          <a:prstGeom prst="rect">
            <a:avLst/>
          </a:prstGeom>
          <a:noFill/>
        </p:spPr>
        <p:txBody>
          <a:bodyPr wrap="square" lIns="0" tIns="0" rIns="0" bIns="0" rtlCol="0">
            <a:spAutoFit/>
          </a:bodyPr>
          <a:lstStyle/>
          <a:p>
            <a:pPr algn="ctr"/>
            <a:r>
              <a:rPr lang="en-US" sz="1600" b="1" dirty="0"/>
              <a:t>Theoretically, it looks like 174.6 (1</a:t>
            </a:r>
            <a:r>
              <a:rPr lang="en-US" sz="1600" b="1" baseline="30000" dirty="0"/>
              <a:t>st</a:t>
            </a:r>
            <a:r>
              <a:rPr lang="en-US" sz="1600" b="1" dirty="0"/>
              <a:t> Sample) is not very far from 175 but 168.4 (2</a:t>
            </a:r>
            <a:r>
              <a:rPr lang="en-US" sz="1600" b="1" baseline="30000" dirty="0"/>
              <a:t>nd</a:t>
            </a:r>
            <a:r>
              <a:rPr lang="en-US" sz="1600" b="1" dirty="0"/>
              <a:t> Sample)  looks a bit far from 175</a:t>
            </a:r>
          </a:p>
        </p:txBody>
      </p:sp>
      <p:sp>
        <p:nvSpPr>
          <p:cNvPr id="18" name="TextBox 17">
            <a:extLst>
              <a:ext uri="{FF2B5EF4-FFF2-40B4-BE49-F238E27FC236}">
                <a16:creationId xmlns:a16="http://schemas.microsoft.com/office/drawing/2014/main" id="{137E1CF7-02ED-4876-864E-C50F155C9595}"/>
              </a:ext>
            </a:extLst>
          </p:cNvPr>
          <p:cNvSpPr txBox="1"/>
          <p:nvPr/>
        </p:nvSpPr>
        <p:spPr>
          <a:xfrm>
            <a:off x="1828799" y="5463015"/>
            <a:ext cx="978377" cy="307777"/>
          </a:xfrm>
          <a:prstGeom prst="rect">
            <a:avLst/>
          </a:prstGeom>
          <a:noFill/>
        </p:spPr>
        <p:txBody>
          <a:bodyPr wrap="square" lIns="0" tIns="0" rIns="0" bIns="0" rtlCol="0">
            <a:spAutoFit/>
          </a:bodyPr>
          <a:lstStyle/>
          <a:p>
            <a:pPr algn="ctr"/>
            <a:r>
              <a:rPr lang="en-US" sz="2000" b="1" dirty="0"/>
              <a:t>168.4</a:t>
            </a:r>
          </a:p>
        </p:txBody>
      </p:sp>
      <p:pic>
        <p:nvPicPr>
          <p:cNvPr id="19" name="Picture 18">
            <a:extLst>
              <a:ext uri="{FF2B5EF4-FFF2-40B4-BE49-F238E27FC236}">
                <a16:creationId xmlns:a16="http://schemas.microsoft.com/office/drawing/2014/main" id="{859B79A4-0244-401D-A111-E290C90271D2}"/>
              </a:ext>
            </a:extLst>
          </p:cNvPr>
          <p:cNvPicPr>
            <a:picLocks noChangeAspect="1"/>
          </p:cNvPicPr>
          <p:nvPr/>
        </p:nvPicPr>
        <p:blipFill>
          <a:blip r:embed="rId11"/>
          <a:stretch>
            <a:fillRect/>
          </a:stretch>
        </p:blipFill>
        <p:spPr>
          <a:xfrm>
            <a:off x="633094" y="5195683"/>
            <a:ext cx="799419" cy="738773"/>
          </a:xfrm>
          <a:prstGeom prst="rect">
            <a:avLst/>
          </a:prstGeom>
        </p:spPr>
      </p:pic>
      <p:sp>
        <p:nvSpPr>
          <p:cNvPr id="20" name="Equals 19">
            <a:extLst>
              <a:ext uri="{FF2B5EF4-FFF2-40B4-BE49-F238E27FC236}">
                <a16:creationId xmlns:a16="http://schemas.microsoft.com/office/drawing/2014/main" id="{6F61D399-384A-4649-9130-059AF88B454F}"/>
              </a:ext>
            </a:extLst>
          </p:cNvPr>
          <p:cNvSpPr/>
          <p:nvPr/>
        </p:nvSpPr>
        <p:spPr>
          <a:xfrm>
            <a:off x="1664566" y="555171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1" name="TextBox 20">
            <a:extLst>
              <a:ext uri="{FF2B5EF4-FFF2-40B4-BE49-F238E27FC236}">
                <a16:creationId xmlns:a16="http://schemas.microsoft.com/office/drawing/2014/main" id="{F6F75638-0A8B-42DE-BCC8-AD67EAECD989}"/>
              </a:ext>
            </a:extLst>
          </p:cNvPr>
          <p:cNvSpPr txBox="1"/>
          <p:nvPr/>
        </p:nvSpPr>
        <p:spPr>
          <a:xfrm>
            <a:off x="981832" y="5653088"/>
            <a:ext cx="614914" cy="307777"/>
          </a:xfrm>
          <a:prstGeom prst="rect">
            <a:avLst/>
          </a:prstGeom>
          <a:noFill/>
        </p:spPr>
        <p:txBody>
          <a:bodyPr wrap="square" lIns="0" tIns="0" rIns="0" bIns="0" rtlCol="0">
            <a:spAutoFit/>
          </a:bodyPr>
          <a:lstStyle/>
          <a:p>
            <a:pPr algn="ctr"/>
            <a:r>
              <a:rPr lang="en-US" sz="2000" b="1" dirty="0"/>
              <a:t>2</a:t>
            </a:r>
          </a:p>
        </p:txBody>
      </p:sp>
      <p:sp>
        <p:nvSpPr>
          <p:cNvPr id="22" name="TextBox 21">
            <a:extLst>
              <a:ext uri="{FF2B5EF4-FFF2-40B4-BE49-F238E27FC236}">
                <a16:creationId xmlns:a16="http://schemas.microsoft.com/office/drawing/2014/main" id="{45415B50-3E01-40A5-B29F-A051E0B523AA}"/>
              </a:ext>
            </a:extLst>
          </p:cNvPr>
          <p:cNvSpPr txBox="1"/>
          <p:nvPr/>
        </p:nvSpPr>
        <p:spPr>
          <a:xfrm>
            <a:off x="4344611" y="5463015"/>
            <a:ext cx="978377" cy="307777"/>
          </a:xfrm>
          <a:prstGeom prst="rect">
            <a:avLst/>
          </a:prstGeom>
          <a:noFill/>
        </p:spPr>
        <p:txBody>
          <a:bodyPr wrap="square" lIns="0" tIns="0" rIns="0" bIns="0" rtlCol="0">
            <a:spAutoFit/>
          </a:bodyPr>
          <a:lstStyle/>
          <a:p>
            <a:pPr algn="ctr"/>
            <a:r>
              <a:rPr lang="en-US" sz="2000" b="1" dirty="0"/>
              <a:t>174.6</a:t>
            </a:r>
          </a:p>
        </p:txBody>
      </p:sp>
      <p:pic>
        <p:nvPicPr>
          <p:cNvPr id="23" name="Picture 22">
            <a:extLst>
              <a:ext uri="{FF2B5EF4-FFF2-40B4-BE49-F238E27FC236}">
                <a16:creationId xmlns:a16="http://schemas.microsoft.com/office/drawing/2014/main" id="{3EB27600-E869-46E8-AD5E-9E36D61C5199}"/>
              </a:ext>
            </a:extLst>
          </p:cNvPr>
          <p:cNvPicPr>
            <a:picLocks noChangeAspect="1"/>
          </p:cNvPicPr>
          <p:nvPr/>
        </p:nvPicPr>
        <p:blipFill>
          <a:blip r:embed="rId11"/>
          <a:stretch>
            <a:fillRect/>
          </a:stretch>
        </p:blipFill>
        <p:spPr>
          <a:xfrm>
            <a:off x="3148906" y="5195683"/>
            <a:ext cx="799419" cy="738773"/>
          </a:xfrm>
          <a:prstGeom prst="rect">
            <a:avLst/>
          </a:prstGeom>
        </p:spPr>
      </p:pic>
      <p:sp>
        <p:nvSpPr>
          <p:cNvPr id="24" name="Equals 23">
            <a:extLst>
              <a:ext uri="{FF2B5EF4-FFF2-40B4-BE49-F238E27FC236}">
                <a16:creationId xmlns:a16="http://schemas.microsoft.com/office/drawing/2014/main" id="{3148D62D-992C-489B-9417-F3F6DC952A1E}"/>
              </a:ext>
            </a:extLst>
          </p:cNvPr>
          <p:cNvSpPr/>
          <p:nvPr/>
        </p:nvSpPr>
        <p:spPr>
          <a:xfrm>
            <a:off x="4180378" y="555171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5" name="TextBox 24">
            <a:extLst>
              <a:ext uri="{FF2B5EF4-FFF2-40B4-BE49-F238E27FC236}">
                <a16:creationId xmlns:a16="http://schemas.microsoft.com/office/drawing/2014/main" id="{D1BA7B30-415F-4EF8-9AD4-9A5F003C6E49}"/>
              </a:ext>
            </a:extLst>
          </p:cNvPr>
          <p:cNvSpPr txBox="1"/>
          <p:nvPr/>
        </p:nvSpPr>
        <p:spPr>
          <a:xfrm>
            <a:off x="3497644" y="5653088"/>
            <a:ext cx="614914" cy="307777"/>
          </a:xfrm>
          <a:prstGeom prst="rect">
            <a:avLst/>
          </a:prstGeom>
          <a:noFill/>
        </p:spPr>
        <p:txBody>
          <a:bodyPr wrap="square" lIns="0" tIns="0" rIns="0" bIns="0" rtlCol="0">
            <a:spAutoFit/>
          </a:bodyPr>
          <a:lstStyle/>
          <a:p>
            <a:pPr algn="ctr"/>
            <a:r>
              <a:rPr lang="en-US" sz="2000" b="1" dirty="0"/>
              <a:t>1</a:t>
            </a:r>
          </a:p>
        </p:txBody>
      </p:sp>
      <p:pic>
        <p:nvPicPr>
          <p:cNvPr id="26" name="Picture 25">
            <a:extLst>
              <a:ext uri="{FF2B5EF4-FFF2-40B4-BE49-F238E27FC236}">
                <a16:creationId xmlns:a16="http://schemas.microsoft.com/office/drawing/2014/main" id="{8898CCAA-A371-460E-BCE5-F573D9877DB9}"/>
              </a:ext>
            </a:extLst>
          </p:cNvPr>
          <p:cNvPicPr>
            <a:picLocks noChangeAspect="1"/>
          </p:cNvPicPr>
          <p:nvPr/>
        </p:nvPicPr>
        <p:blipFill>
          <a:blip r:embed="rId12"/>
          <a:stretch>
            <a:fillRect/>
          </a:stretch>
        </p:blipFill>
        <p:spPr>
          <a:xfrm>
            <a:off x="5668598" y="5347314"/>
            <a:ext cx="571500" cy="581025"/>
          </a:xfrm>
          <a:prstGeom prst="rect">
            <a:avLst/>
          </a:prstGeom>
        </p:spPr>
      </p:pic>
      <p:sp>
        <p:nvSpPr>
          <p:cNvPr id="27" name="TextBox 26">
            <a:extLst>
              <a:ext uri="{FF2B5EF4-FFF2-40B4-BE49-F238E27FC236}">
                <a16:creationId xmlns:a16="http://schemas.microsoft.com/office/drawing/2014/main" id="{6A93DB10-D2C4-48A5-AD97-51CC8D17DEE8}"/>
              </a:ext>
            </a:extLst>
          </p:cNvPr>
          <p:cNvSpPr txBox="1"/>
          <p:nvPr/>
        </p:nvSpPr>
        <p:spPr>
          <a:xfrm>
            <a:off x="6289551" y="5463015"/>
            <a:ext cx="978377" cy="307777"/>
          </a:xfrm>
          <a:prstGeom prst="rect">
            <a:avLst/>
          </a:prstGeom>
          <a:noFill/>
        </p:spPr>
        <p:txBody>
          <a:bodyPr wrap="square" lIns="0" tIns="0" rIns="0" bIns="0" rtlCol="0">
            <a:spAutoFit/>
          </a:bodyPr>
          <a:lstStyle/>
          <a:p>
            <a:pPr algn="ctr"/>
            <a:r>
              <a:rPr lang="en-US" sz="2000" b="1" dirty="0"/>
              <a:t>175</a:t>
            </a:r>
          </a:p>
        </p:txBody>
      </p:sp>
      <p:sp>
        <p:nvSpPr>
          <p:cNvPr id="28" name="Equals 27">
            <a:extLst>
              <a:ext uri="{FF2B5EF4-FFF2-40B4-BE49-F238E27FC236}">
                <a16:creationId xmlns:a16="http://schemas.microsoft.com/office/drawing/2014/main" id="{7CA3FC98-D84F-404E-B203-B7ED56FB3A1E}"/>
              </a:ext>
            </a:extLst>
          </p:cNvPr>
          <p:cNvSpPr/>
          <p:nvPr/>
        </p:nvSpPr>
        <p:spPr>
          <a:xfrm>
            <a:off x="6125318" y="555171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Tree>
    <p:extLst>
      <p:ext uri="{BB962C8B-B14F-4D97-AF65-F5344CB8AC3E}">
        <p14:creationId xmlns:p14="http://schemas.microsoft.com/office/powerpoint/2010/main" val="174398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Population, Sample and Sources of Bias</a:t>
            </a:r>
          </a:p>
        </p:txBody>
      </p:sp>
      <p:pic>
        <p:nvPicPr>
          <p:cNvPr id="14" name="Picture 3">
            <a:extLst>
              <a:ext uri="{FF2B5EF4-FFF2-40B4-BE49-F238E27FC236}">
                <a16:creationId xmlns:a16="http://schemas.microsoft.com/office/drawing/2014/main" id="{ADBCE57F-D32E-428B-91A3-B78A1E8D03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4566" y="3303931"/>
            <a:ext cx="4057798" cy="2231264"/>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nvGrpSpPr>
          <p:cNvPr id="15" name="Group 13">
            <a:extLst>
              <a:ext uri="{FF2B5EF4-FFF2-40B4-BE49-F238E27FC236}">
                <a16:creationId xmlns:a16="http://schemas.microsoft.com/office/drawing/2014/main" id="{563C5BE5-610F-4938-8B71-1D1B531B251A}"/>
              </a:ext>
            </a:extLst>
          </p:cNvPr>
          <p:cNvGrpSpPr>
            <a:grpSpLocks/>
          </p:cNvGrpSpPr>
          <p:nvPr/>
        </p:nvGrpSpPr>
        <p:grpSpPr bwMode="auto">
          <a:xfrm>
            <a:off x="1664567" y="5630469"/>
            <a:ext cx="4057798" cy="557949"/>
            <a:chOff x="252914" y="3519066"/>
            <a:chExt cx="4130066" cy="575088"/>
          </a:xfrm>
        </p:grpSpPr>
        <p:pic>
          <p:nvPicPr>
            <p:cNvPr id="17" name="Picture 4">
              <a:extLst>
                <a:ext uri="{FF2B5EF4-FFF2-40B4-BE49-F238E27FC236}">
                  <a16:creationId xmlns:a16="http://schemas.microsoft.com/office/drawing/2014/main" id="{539AEAFC-AC43-48F6-9264-1051B5B992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914" y="3519066"/>
              <a:ext cx="1715985" cy="5720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8" name="Picture 5">
              <a:extLst>
                <a:ext uri="{FF2B5EF4-FFF2-40B4-BE49-F238E27FC236}">
                  <a16:creationId xmlns:a16="http://schemas.microsoft.com/office/drawing/2014/main" id="{0CE9F37A-4972-4E48-AD9E-865EF23798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8898" y="3519067"/>
              <a:ext cx="2414082" cy="57508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pSp>
      <p:sp>
        <p:nvSpPr>
          <p:cNvPr id="16" name="TextBox 15">
            <a:extLst>
              <a:ext uri="{FF2B5EF4-FFF2-40B4-BE49-F238E27FC236}">
                <a16:creationId xmlns:a16="http://schemas.microsoft.com/office/drawing/2014/main" id="{57DF4F99-50D1-443D-9AD4-914E045B1C8D}"/>
              </a:ext>
            </a:extLst>
          </p:cNvPr>
          <p:cNvSpPr txBox="1"/>
          <p:nvPr/>
        </p:nvSpPr>
        <p:spPr bwMode="auto">
          <a:xfrm>
            <a:off x="7096919" y="4590375"/>
            <a:ext cx="4537075" cy="144462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dk1"/>
          </a:lnRef>
          <a:fillRef idx="2">
            <a:schemeClr val="dk1"/>
          </a:fillRef>
          <a:effectRef idx="1">
            <a:schemeClr val="dk1"/>
          </a:effectRef>
          <a:fontRef idx="minor">
            <a:schemeClr val="dk1"/>
          </a:fontRef>
        </p:style>
        <p:txBody>
          <a:bodyPr>
            <a:spAutoFit/>
          </a:bodyPr>
          <a:lstStyle/>
          <a:p>
            <a:pPr marL="171450" indent="-171450" algn="l">
              <a:spcBef>
                <a:spcPts val="600"/>
              </a:spcBef>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Convenience sample: </a:t>
            </a:r>
            <a:r>
              <a:rPr lang="en-US" sz="1100" dirty="0">
                <a:latin typeface="Calibri" panose="020F0502020204030204" pitchFamily="34" charset="0"/>
                <a:cs typeface="Calibri" panose="020F0502020204030204" pitchFamily="34" charset="0"/>
              </a:rPr>
              <a:t>Individuals who are easily accessible are more likely to be included in the sample</a:t>
            </a:r>
          </a:p>
          <a:p>
            <a:pPr marL="171450" indent="-171450" algn="l">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Non-Response: </a:t>
            </a:r>
            <a:r>
              <a:rPr lang="en-US" sz="1100" dirty="0">
                <a:latin typeface="Calibri" panose="020F0502020204030204" pitchFamily="34" charset="0"/>
                <a:cs typeface="Calibri" panose="020F0502020204030204" pitchFamily="34" charset="0"/>
              </a:rPr>
              <a:t>If only a (non-random) fraction of the randomly sampled people respond to a survey such that the sample is no longer representative of the population.</a:t>
            </a:r>
          </a:p>
          <a:p>
            <a:pPr marL="171450" indent="-171450" algn="l">
              <a:buFont typeface="Wingdings" panose="05000000000000000000" pitchFamily="2" charset="2"/>
              <a:buChar char="q"/>
              <a:defRPr/>
            </a:pPr>
            <a:r>
              <a:rPr lang="en-US" sz="1100" b="1" dirty="0">
                <a:latin typeface="Calibri" panose="020F0502020204030204" pitchFamily="34" charset="0"/>
                <a:cs typeface="Calibri" panose="020F0502020204030204" pitchFamily="34" charset="0"/>
              </a:rPr>
              <a:t>Voluntary Response : </a:t>
            </a:r>
            <a:r>
              <a:rPr lang="en-US" sz="1100" dirty="0">
                <a:latin typeface="Calibri" panose="020F0502020204030204" pitchFamily="34" charset="0"/>
                <a:cs typeface="Calibri" panose="020F0502020204030204" pitchFamily="34" charset="0"/>
              </a:rPr>
              <a:t>Occurs when the sample consists of people who volunteer to respond because they have strong opinions on the issue</a:t>
            </a:r>
          </a:p>
        </p:txBody>
      </p:sp>
      <p:sp>
        <p:nvSpPr>
          <p:cNvPr id="19" name="Text Box 4">
            <a:extLst>
              <a:ext uri="{FF2B5EF4-FFF2-40B4-BE49-F238E27FC236}">
                <a16:creationId xmlns:a16="http://schemas.microsoft.com/office/drawing/2014/main" id="{A8ADF89F-A06D-497A-B46A-8FCA83B125DD}"/>
              </a:ext>
            </a:extLst>
          </p:cNvPr>
          <p:cNvSpPr txBox="1">
            <a:spLocks noChangeArrowheads="1"/>
          </p:cNvSpPr>
          <p:nvPr/>
        </p:nvSpPr>
        <p:spPr bwMode="auto">
          <a:xfrm>
            <a:off x="502443" y="962710"/>
            <a:ext cx="11187112" cy="1008062"/>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spcBef>
                <a:spcPts val="300"/>
              </a:spcBef>
              <a:buClr>
                <a:srgbClr val="3A6008"/>
              </a:buClr>
              <a:defRPr/>
            </a:pPr>
            <a:r>
              <a:rPr lang="en-US" altLang="en-US" sz="1400" b="1" dirty="0">
                <a:latin typeface="Calibri" panose="020F0502020204030204" pitchFamily="34" charset="0"/>
                <a:cs typeface="Calibri" panose="020F0502020204030204" pitchFamily="34" charset="0"/>
              </a:rPr>
              <a:t>Population : </a:t>
            </a:r>
            <a:r>
              <a:rPr lang="en-US" altLang="en-US" sz="1400" dirty="0">
                <a:latin typeface="Calibri" panose="020F0502020204030204" pitchFamily="34" charset="0"/>
                <a:cs typeface="Calibri" panose="020F0502020204030204" pitchFamily="34" charset="0"/>
              </a:rPr>
              <a:t>A population includes each element from the set of observations that can be made.</a:t>
            </a:r>
          </a:p>
          <a:p>
            <a:pPr marL="0" indent="0" algn="l">
              <a:spcBef>
                <a:spcPts val="300"/>
              </a:spcBef>
              <a:buClr>
                <a:srgbClr val="3A6008"/>
              </a:buClr>
              <a:defRPr/>
            </a:pPr>
            <a:r>
              <a:rPr lang="en-US" altLang="en-US" dirty="0">
                <a:latin typeface="Calibri" panose="020F0502020204030204" pitchFamily="34" charset="0"/>
                <a:cs typeface="Calibri" panose="020F0502020204030204" pitchFamily="34" charset="0"/>
              </a:rPr>
              <a:t>E.g. MNC Employees residing in Bangalore, All Honda cars manufactured in 2014.</a:t>
            </a:r>
          </a:p>
          <a:p>
            <a:pPr marL="0" indent="0" algn="l">
              <a:spcBef>
                <a:spcPts val="300"/>
              </a:spcBef>
              <a:buClr>
                <a:srgbClr val="3A6008"/>
              </a:buClr>
              <a:defRPr/>
            </a:pPr>
            <a:r>
              <a:rPr lang="en-US" altLang="en-US" sz="1400" b="1" dirty="0">
                <a:latin typeface="Calibri" panose="020F0502020204030204" pitchFamily="34" charset="0"/>
                <a:cs typeface="Calibri" panose="020F0502020204030204" pitchFamily="34" charset="0"/>
              </a:rPr>
              <a:t>Sample : </a:t>
            </a:r>
            <a:r>
              <a:rPr lang="en-US" altLang="en-US" sz="1400" dirty="0">
                <a:latin typeface="Calibri" panose="020F0502020204030204" pitchFamily="34" charset="0"/>
                <a:cs typeface="Calibri" panose="020F0502020204030204" pitchFamily="34" charset="0"/>
              </a:rPr>
              <a:t>A sample consists only of observations drawn from the population.</a:t>
            </a:r>
          </a:p>
          <a:p>
            <a:pPr marL="0" indent="0" algn="l">
              <a:spcBef>
                <a:spcPts val="300"/>
              </a:spcBef>
              <a:buClr>
                <a:srgbClr val="3A6008"/>
              </a:buClr>
              <a:defRPr/>
            </a:pPr>
            <a:r>
              <a:rPr lang="en-US" altLang="en-US" dirty="0">
                <a:latin typeface="Calibri" panose="020F0502020204030204" pitchFamily="34" charset="0"/>
                <a:cs typeface="Calibri" panose="020F0502020204030204" pitchFamily="34" charset="0"/>
              </a:rPr>
              <a:t>E.g. Fidelity Employees from EGL and Manyata, Honda City manufactured in Q2 of 2014.</a:t>
            </a:r>
          </a:p>
        </p:txBody>
      </p:sp>
      <p:sp>
        <p:nvSpPr>
          <p:cNvPr id="20" name="Rectangle 19">
            <a:extLst>
              <a:ext uri="{FF2B5EF4-FFF2-40B4-BE49-F238E27FC236}">
                <a16:creationId xmlns:a16="http://schemas.microsoft.com/office/drawing/2014/main" id="{1874E5BE-C328-4BA2-8EF9-E14318AE8C8A}"/>
              </a:ext>
            </a:extLst>
          </p:cNvPr>
          <p:cNvSpPr/>
          <p:nvPr/>
        </p:nvSpPr>
        <p:spPr bwMode="auto">
          <a:xfrm>
            <a:off x="8081655" y="4335897"/>
            <a:ext cx="2550523" cy="29709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defRPr/>
            </a:pPr>
            <a:r>
              <a:rPr lang="en-US" sz="1200" b="1" dirty="0">
                <a:latin typeface="Calibri" panose="020F0502020204030204" pitchFamily="34" charset="0"/>
                <a:cs typeface="Calibri" panose="020F0502020204030204" pitchFamily="34" charset="0"/>
              </a:rPr>
              <a:t>Some Sources of Sampling Bias</a:t>
            </a:r>
          </a:p>
        </p:txBody>
      </p:sp>
      <p:sp>
        <p:nvSpPr>
          <p:cNvPr id="21" name="Text Box 4">
            <a:extLst>
              <a:ext uri="{FF2B5EF4-FFF2-40B4-BE49-F238E27FC236}">
                <a16:creationId xmlns:a16="http://schemas.microsoft.com/office/drawing/2014/main" id="{85105235-D52A-4F54-B1F6-4398E3D95DDB}"/>
              </a:ext>
            </a:extLst>
          </p:cNvPr>
          <p:cNvSpPr txBox="1">
            <a:spLocks noChangeArrowheads="1"/>
          </p:cNvSpPr>
          <p:nvPr/>
        </p:nvSpPr>
        <p:spPr bwMode="auto">
          <a:xfrm>
            <a:off x="502443" y="2045385"/>
            <a:ext cx="11187112" cy="868362"/>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spcBef>
                <a:spcPts val="300"/>
              </a:spcBef>
              <a:buClr>
                <a:srgbClr val="3A6008"/>
              </a:buClr>
              <a:defRPr/>
            </a:pPr>
            <a:r>
              <a:rPr lang="en-US" altLang="en-US" i="1" dirty="0">
                <a:latin typeface="Calibri" panose="020F0502020204030204" pitchFamily="34" charset="0"/>
                <a:cs typeface="Calibri" panose="020F0502020204030204" pitchFamily="34" charset="0"/>
              </a:rPr>
              <a:t>In statistics &amp; survey methodology,</a:t>
            </a:r>
            <a:r>
              <a:rPr lang="en-US" altLang="en-US" b="1" i="1" dirty="0">
                <a:latin typeface="Calibri" panose="020F0502020204030204" pitchFamily="34" charset="0"/>
                <a:cs typeface="Calibri" panose="020F0502020204030204" pitchFamily="34" charset="0"/>
              </a:rPr>
              <a:t> sampling </a:t>
            </a:r>
            <a:r>
              <a:rPr lang="en-US" altLang="en-US" i="1" dirty="0">
                <a:latin typeface="Calibri" panose="020F0502020204030204" pitchFamily="34" charset="0"/>
                <a:cs typeface="Calibri" panose="020F0502020204030204" pitchFamily="34" charset="0"/>
              </a:rPr>
              <a:t>is concerned with the selection of a subset of individuals (sample) from within a statistical population to estimate characteristics of the whole population.</a:t>
            </a:r>
          </a:p>
          <a:p>
            <a:pPr marL="0" indent="0" algn="l">
              <a:spcBef>
                <a:spcPts val="300"/>
              </a:spcBef>
              <a:buClr>
                <a:srgbClr val="3A6008"/>
              </a:buClr>
              <a:defRPr/>
            </a:pPr>
            <a:r>
              <a:rPr lang="en-US" altLang="en-US" i="1" dirty="0">
                <a:latin typeface="Calibri" panose="020F0502020204030204" pitchFamily="34" charset="0"/>
                <a:cs typeface="Calibri" panose="020F0502020204030204" pitchFamily="34" charset="0"/>
              </a:rPr>
              <a:t>In cases, when the universe (population) is very large, then the sampling method is the only practical method for collecting the data. It is economical, scientific and consumes less time.</a:t>
            </a:r>
          </a:p>
        </p:txBody>
      </p:sp>
      <p:sp>
        <p:nvSpPr>
          <p:cNvPr id="22" name="TextBox 21">
            <a:extLst>
              <a:ext uri="{FF2B5EF4-FFF2-40B4-BE49-F238E27FC236}">
                <a16:creationId xmlns:a16="http://schemas.microsoft.com/office/drawing/2014/main" id="{77890009-BC05-43A2-9D92-7EB0B9567E2C}"/>
              </a:ext>
            </a:extLst>
          </p:cNvPr>
          <p:cNvSpPr txBox="1"/>
          <p:nvPr/>
        </p:nvSpPr>
        <p:spPr bwMode="auto">
          <a:xfrm>
            <a:off x="7096919" y="3429912"/>
            <a:ext cx="4537075" cy="769938"/>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style>
          <a:lnRef idx="1">
            <a:schemeClr val="dk1"/>
          </a:lnRef>
          <a:fillRef idx="2">
            <a:schemeClr val="dk1"/>
          </a:fillRef>
          <a:effectRef idx="1">
            <a:schemeClr val="dk1"/>
          </a:effectRef>
          <a:fontRef idx="minor">
            <a:schemeClr val="dk1"/>
          </a:fontRef>
        </p:style>
        <p:txBody>
          <a:bodyPr>
            <a:spAutoFit/>
          </a:bodyPr>
          <a:lstStyle/>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Chances of introducing sampling bias.</a:t>
            </a:r>
          </a:p>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Sampling Error.</a:t>
            </a:r>
          </a:p>
          <a:p>
            <a:pPr marL="171450" indent="-171450" algn="l">
              <a:buFont typeface="Wingdings" panose="05000000000000000000" pitchFamily="2" charset="2"/>
              <a:buChar char="q"/>
              <a:defRPr/>
            </a:pPr>
            <a:r>
              <a:rPr lang="en-US" sz="1100" dirty="0">
                <a:latin typeface="Calibri" panose="020F0502020204030204" pitchFamily="34" charset="0"/>
                <a:cs typeface="Calibri" panose="020F0502020204030204" pitchFamily="34" charset="0"/>
              </a:rPr>
              <a:t>Will never be an exact representation of the population. </a:t>
            </a:r>
          </a:p>
        </p:txBody>
      </p:sp>
      <p:sp>
        <p:nvSpPr>
          <p:cNvPr id="23" name="Rectangle 22">
            <a:extLst>
              <a:ext uri="{FF2B5EF4-FFF2-40B4-BE49-F238E27FC236}">
                <a16:creationId xmlns:a16="http://schemas.microsoft.com/office/drawing/2014/main" id="{16563623-0594-4A1C-8D89-5D363E9BB6C6}"/>
              </a:ext>
            </a:extLst>
          </p:cNvPr>
          <p:cNvSpPr/>
          <p:nvPr/>
        </p:nvSpPr>
        <p:spPr bwMode="auto">
          <a:xfrm>
            <a:off x="8081654" y="3176085"/>
            <a:ext cx="2550523" cy="297090"/>
          </a:xfrm>
          <a:prstGeom prst="rect">
            <a:avLst/>
          </a:prstGeom>
          <a:solidFill>
            <a:schemeClr val="accent4">
              <a:lumMod val="75000"/>
              <a:lumOff val="2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1200" b="1" dirty="0"/>
              <a:t>Disadvantages of sampling</a:t>
            </a: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19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Hypothesis Testing – Formulation contd…</a:t>
            </a:r>
          </a:p>
        </p:txBody>
      </p:sp>
      <p:sp>
        <p:nvSpPr>
          <p:cNvPr id="10" name="TextBox 9">
            <a:extLst>
              <a:ext uri="{FF2B5EF4-FFF2-40B4-BE49-F238E27FC236}">
                <a16:creationId xmlns:a16="http://schemas.microsoft.com/office/drawing/2014/main" id="{A440FF3B-E32D-44A3-A6B6-5B0D4644A79C}"/>
              </a:ext>
            </a:extLst>
          </p:cNvPr>
          <p:cNvSpPr txBox="1"/>
          <p:nvPr/>
        </p:nvSpPr>
        <p:spPr>
          <a:xfrm>
            <a:off x="5671457" y="707571"/>
            <a:ext cx="1774372" cy="276999"/>
          </a:xfrm>
          <a:prstGeom prst="rect">
            <a:avLst/>
          </a:prstGeom>
          <a:noFill/>
        </p:spPr>
        <p:txBody>
          <a:bodyPr wrap="square" lIns="0" tIns="0" rIns="0" bIns="0" rtlCol="0">
            <a:spAutoFit/>
          </a:bodyPr>
          <a:lstStyle/>
          <a:p>
            <a:pPr algn="ctr"/>
            <a:r>
              <a:rPr lang="en-US" dirty="0"/>
              <a:t>Sample 1</a:t>
            </a:r>
          </a:p>
        </p:txBody>
      </p:sp>
      <p:sp>
        <p:nvSpPr>
          <p:cNvPr id="11" name="TextBox 10">
            <a:extLst>
              <a:ext uri="{FF2B5EF4-FFF2-40B4-BE49-F238E27FC236}">
                <a16:creationId xmlns:a16="http://schemas.microsoft.com/office/drawing/2014/main" id="{A6DADB6D-BCEA-496E-953A-566BE04C6C01}"/>
              </a:ext>
            </a:extLst>
          </p:cNvPr>
          <p:cNvSpPr txBox="1"/>
          <p:nvPr/>
        </p:nvSpPr>
        <p:spPr>
          <a:xfrm>
            <a:off x="9549447" y="707570"/>
            <a:ext cx="1774372" cy="276999"/>
          </a:xfrm>
          <a:prstGeom prst="rect">
            <a:avLst/>
          </a:prstGeom>
          <a:noFill/>
        </p:spPr>
        <p:txBody>
          <a:bodyPr wrap="square" lIns="0" tIns="0" rIns="0" bIns="0" rtlCol="0">
            <a:spAutoFit/>
          </a:bodyPr>
          <a:lstStyle/>
          <a:p>
            <a:pPr algn="ctr"/>
            <a:r>
              <a:rPr lang="en-US" dirty="0"/>
              <a:t>Sample 2</a:t>
            </a:r>
          </a:p>
        </p:txBody>
      </p:sp>
      <p:sp>
        <p:nvSpPr>
          <p:cNvPr id="12" name="TextBox 11">
            <a:extLst>
              <a:ext uri="{FF2B5EF4-FFF2-40B4-BE49-F238E27FC236}">
                <a16:creationId xmlns:a16="http://schemas.microsoft.com/office/drawing/2014/main" id="{28F1E2E9-6CD0-4BB9-94C2-73EB8A09B95C}"/>
              </a:ext>
            </a:extLst>
          </p:cNvPr>
          <p:cNvSpPr txBox="1"/>
          <p:nvPr/>
        </p:nvSpPr>
        <p:spPr>
          <a:xfrm>
            <a:off x="1032804" y="707569"/>
            <a:ext cx="1774372" cy="276999"/>
          </a:xfrm>
          <a:prstGeom prst="rect">
            <a:avLst/>
          </a:prstGeom>
          <a:noFill/>
        </p:spPr>
        <p:txBody>
          <a:bodyPr wrap="square" lIns="0" tIns="0" rIns="0" bIns="0" rtlCol="0">
            <a:spAutoFit/>
          </a:bodyPr>
          <a:lstStyle/>
          <a:p>
            <a:pPr algn="ctr"/>
            <a:r>
              <a:rPr lang="en-US" dirty="0"/>
              <a:t>Hypothesis</a:t>
            </a:r>
          </a:p>
        </p:txBody>
      </p:sp>
      <p:sp>
        <p:nvSpPr>
          <p:cNvPr id="13" name="TextBox 12">
            <a:extLst>
              <a:ext uri="{FF2B5EF4-FFF2-40B4-BE49-F238E27FC236}">
                <a16:creationId xmlns:a16="http://schemas.microsoft.com/office/drawing/2014/main" id="{D6A3911E-22C7-4E0E-938C-9E8AAB28865C}"/>
              </a:ext>
            </a:extLst>
          </p:cNvPr>
          <p:cNvSpPr txBox="1"/>
          <p:nvPr/>
        </p:nvSpPr>
        <p:spPr>
          <a:xfrm>
            <a:off x="8328875" y="6215743"/>
            <a:ext cx="3820279" cy="430887"/>
          </a:xfrm>
          <a:prstGeom prst="rect">
            <a:avLst/>
          </a:prstGeom>
          <a:noFill/>
        </p:spPr>
        <p:txBody>
          <a:bodyPr wrap="square" lIns="0" tIns="0" rIns="0" bIns="0" rtlCol="0">
            <a:spAutoFit/>
          </a:bodyPr>
          <a:lstStyle/>
          <a:p>
            <a:pPr algn="ctr"/>
            <a:r>
              <a:rPr lang="en-US" sz="1400" b="1" dirty="0"/>
              <a:t>Note – Sample size is drastically different between two samples</a:t>
            </a:r>
          </a:p>
        </p:txBody>
      </p:sp>
      <p:sp>
        <p:nvSpPr>
          <p:cNvPr id="14" name="TextBox 13">
            <a:extLst>
              <a:ext uri="{FF2B5EF4-FFF2-40B4-BE49-F238E27FC236}">
                <a16:creationId xmlns:a16="http://schemas.microsoft.com/office/drawing/2014/main" id="{7F642597-D7A7-4A5C-BC6E-374AA21FF824}"/>
              </a:ext>
            </a:extLst>
          </p:cNvPr>
          <p:cNvSpPr txBox="1"/>
          <p:nvPr/>
        </p:nvSpPr>
        <p:spPr>
          <a:xfrm>
            <a:off x="8251371" y="3396667"/>
            <a:ext cx="3849307" cy="430887"/>
          </a:xfrm>
          <a:prstGeom prst="rect">
            <a:avLst/>
          </a:prstGeom>
          <a:noFill/>
        </p:spPr>
        <p:txBody>
          <a:bodyPr wrap="square" lIns="0" tIns="0" rIns="0" bIns="0" rtlCol="0">
            <a:spAutoFit/>
          </a:bodyPr>
          <a:lstStyle/>
          <a:p>
            <a:pPr algn="ctr"/>
            <a:r>
              <a:rPr lang="en-US" sz="1400" b="1" dirty="0"/>
              <a:t>Q- Is 34 far enough or different from 31 (Mean) for us to be able to reject our hypothesis??</a:t>
            </a:r>
          </a:p>
        </p:txBody>
      </p:sp>
      <p:sp>
        <p:nvSpPr>
          <p:cNvPr id="16" name="TextBox 15">
            <a:extLst>
              <a:ext uri="{FF2B5EF4-FFF2-40B4-BE49-F238E27FC236}">
                <a16:creationId xmlns:a16="http://schemas.microsoft.com/office/drawing/2014/main" id="{F7A3835A-BD2C-412F-8057-16AF9662BD0F}"/>
              </a:ext>
            </a:extLst>
          </p:cNvPr>
          <p:cNvSpPr txBox="1"/>
          <p:nvPr/>
        </p:nvSpPr>
        <p:spPr>
          <a:xfrm>
            <a:off x="361468" y="4460284"/>
            <a:ext cx="7659033" cy="523220"/>
          </a:xfrm>
          <a:prstGeom prst="rect">
            <a:avLst/>
          </a:prstGeom>
          <a:noFill/>
        </p:spPr>
        <p:txBody>
          <a:bodyPr wrap="square" lIns="0" tIns="0" rIns="0" bIns="0" rtlCol="0">
            <a:spAutoFit/>
          </a:bodyPr>
          <a:lstStyle/>
          <a:p>
            <a:pPr algn="ctr"/>
            <a:r>
              <a:rPr lang="en-US" b="1" u="sng" dirty="0"/>
              <a:t>To answer this statistically </a:t>
            </a:r>
            <a:r>
              <a:rPr lang="en-US" sz="1600" b="1" dirty="0"/>
              <a:t>– we will only reject our hypothesis if 168.4 or 174.6 fall into reject region</a:t>
            </a:r>
          </a:p>
        </p:txBody>
      </p:sp>
      <p:sp>
        <p:nvSpPr>
          <p:cNvPr id="17" name="TextBox 16">
            <a:extLst>
              <a:ext uri="{FF2B5EF4-FFF2-40B4-BE49-F238E27FC236}">
                <a16:creationId xmlns:a16="http://schemas.microsoft.com/office/drawing/2014/main" id="{C3992355-11E3-4F98-A56B-E2D086C298C2}"/>
              </a:ext>
            </a:extLst>
          </p:cNvPr>
          <p:cNvSpPr txBox="1"/>
          <p:nvPr/>
        </p:nvSpPr>
        <p:spPr>
          <a:xfrm>
            <a:off x="0" y="3655704"/>
            <a:ext cx="8160049" cy="492443"/>
          </a:xfrm>
          <a:prstGeom prst="rect">
            <a:avLst/>
          </a:prstGeom>
          <a:noFill/>
        </p:spPr>
        <p:txBody>
          <a:bodyPr wrap="square" lIns="0" tIns="0" rIns="0" bIns="0" rtlCol="0">
            <a:spAutoFit/>
          </a:bodyPr>
          <a:lstStyle/>
          <a:p>
            <a:pPr algn="ctr"/>
            <a:r>
              <a:rPr lang="en-US" sz="1600" b="1" dirty="0"/>
              <a:t>Theoretically, it looks 34 (1</a:t>
            </a:r>
            <a:r>
              <a:rPr lang="en-US" sz="1600" b="1" baseline="30000" dirty="0"/>
              <a:t>st</a:t>
            </a:r>
            <a:r>
              <a:rPr lang="en-US" sz="1600" b="1" dirty="0"/>
              <a:t> Sample) is not different from actual mean(random chance) but 34 (2</a:t>
            </a:r>
            <a:r>
              <a:rPr lang="en-US" sz="1600" b="1" baseline="30000" dirty="0"/>
              <a:t>nd</a:t>
            </a:r>
            <a:r>
              <a:rPr lang="en-US" sz="1600" b="1" dirty="0"/>
              <a:t> Sample), where sample size is 200 looks different from actual</a:t>
            </a:r>
          </a:p>
        </p:txBody>
      </p:sp>
      <p:sp>
        <p:nvSpPr>
          <p:cNvPr id="18" name="TextBox 17">
            <a:extLst>
              <a:ext uri="{FF2B5EF4-FFF2-40B4-BE49-F238E27FC236}">
                <a16:creationId xmlns:a16="http://schemas.microsoft.com/office/drawing/2014/main" id="{137E1CF7-02ED-4876-864E-C50F155C9595}"/>
              </a:ext>
            </a:extLst>
          </p:cNvPr>
          <p:cNvSpPr txBox="1"/>
          <p:nvPr/>
        </p:nvSpPr>
        <p:spPr>
          <a:xfrm>
            <a:off x="1414503" y="5277615"/>
            <a:ext cx="607897" cy="307777"/>
          </a:xfrm>
          <a:prstGeom prst="rect">
            <a:avLst/>
          </a:prstGeom>
          <a:noFill/>
        </p:spPr>
        <p:txBody>
          <a:bodyPr wrap="square" lIns="0" tIns="0" rIns="0" bIns="0" rtlCol="0">
            <a:spAutoFit/>
          </a:bodyPr>
          <a:lstStyle/>
          <a:p>
            <a:pPr algn="ctr"/>
            <a:r>
              <a:rPr lang="en-US" sz="2000" b="1" dirty="0"/>
              <a:t>34</a:t>
            </a:r>
          </a:p>
        </p:txBody>
      </p:sp>
      <p:pic>
        <p:nvPicPr>
          <p:cNvPr id="19" name="Picture 18">
            <a:extLst>
              <a:ext uri="{FF2B5EF4-FFF2-40B4-BE49-F238E27FC236}">
                <a16:creationId xmlns:a16="http://schemas.microsoft.com/office/drawing/2014/main" id="{859B79A4-0244-401D-A111-E290C90271D2}"/>
              </a:ext>
            </a:extLst>
          </p:cNvPr>
          <p:cNvPicPr>
            <a:picLocks noChangeAspect="1"/>
          </p:cNvPicPr>
          <p:nvPr/>
        </p:nvPicPr>
        <p:blipFill>
          <a:blip r:embed="rId7"/>
          <a:stretch>
            <a:fillRect/>
          </a:stretch>
        </p:blipFill>
        <p:spPr>
          <a:xfrm>
            <a:off x="633094" y="5195684"/>
            <a:ext cx="496705" cy="459024"/>
          </a:xfrm>
          <a:prstGeom prst="rect">
            <a:avLst/>
          </a:prstGeom>
        </p:spPr>
      </p:pic>
      <p:sp>
        <p:nvSpPr>
          <p:cNvPr id="20" name="Equals 19">
            <a:extLst>
              <a:ext uri="{FF2B5EF4-FFF2-40B4-BE49-F238E27FC236}">
                <a16:creationId xmlns:a16="http://schemas.microsoft.com/office/drawing/2014/main" id="{6F61D399-384A-4649-9130-059AF88B454F}"/>
              </a:ext>
            </a:extLst>
          </p:cNvPr>
          <p:cNvSpPr/>
          <p:nvPr/>
        </p:nvSpPr>
        <p:spPr>
          <a:xfrm>
            <a:off x="1250270" y="5366314"/>
            <a:ext cx="156153" cy="125211"/>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1" name="TextBox 20">
            <a:extLst>
              <a:ext uri="{FF2B5EF4-FFF2-40B4-BE49-F238E27FC236}">
                <a16:creationId xmlns:a16="http://schemas.microsoft.com/office/drawing/2014/main" id="{F6F75638-0A8B-42DE-BCC8-AD67EAECD989}"/>
              </a:ext>
            </a:extLst>
          </p:cNvPr>
          <p:cNvSpPr txBox="1"/>
          <p:nvPr/>
        </p:nvSpPr>
        <p:spPr>
          <a:xfrm>
            <a:off x="906845" y="5385896"/>
            <a:ext cx="382066" cy="307777"/>
          </a:xfrm>
          <a:prstGeom prst="rect">
            <a:avLst/>
          </a:prstGeom>
          <a:noFill/>
        </p:spPr>
        <p:txBody>
          <a:bodyPr wrap="square" lIns="0" tIns="0" rIns="0" bIns="0" rtlCol="0">
            <a:spAutoFit/>
          </a:bodyPr>
          <a:lstStyle/>
          <a:p>
            <a:pPr algn="ctr"/>
            <a:r>
              <a:rPr lang="en-US" sz="2000" b="1" dirty="0"/>
              <a:t>2</a:t>
            </a:r>
          </a:p>
        </p:txBody>
      </p:sp>
      <p:sp>
        <p:nvSpPr>
          <p:cNvPr id="22" name="TextBox 21">
            <a:extLst>
              <a:ext uri="{FF2B5EF4-FFF2-40B4-BE49-F238E27FC236}">
                <a16:creationId xmlns:a16="http://schemas.microsoft.com/office/drawing/2014/main" id="{45415B50-3E01-40A5-B29F-A051E0B523AA}"/>
              </a:ext>
            </a:extLst>
          </p:cNvPr>
          <p:cNvSpPr txBox="1"/>
          <p:nvPr/>
        </p:nvSpPr>
        <p:spPr>
          <a:xfrm>
            <a:off x="2964685" y="5309126"/>
            <a:ext cx="664662" cy="307777"/>
          </a:xfrm>
          <a:prstGeom prst="rect">
            <a:avLst/>
          </a:prstGeom>
          <a:noFill/>
        </p:spPr>
        <p:txBody>
          <a:bodyPr wrap="square" lIns="0" tIns="0" rIns="0" bIns="0" rtlCol="0">
            <a:spAutoFit/>
          </a:bodyPr>
          <a:lstStyle/>
          <a:p>
            <a:pPr algn="ctr"/>
            <a:r>
              <a:rPr lang="en-US" sz="2000" b="1" dirty="0"/>
              <a:t>34</a:t>
            </a:r>
          </a:p>
        </p:txBody>
      </p:sp>
      <p:pic>
        <p:nvPicPr>
          <p:cNvPr id="23" name="Picture 22">
            <a:extLst>
              <a:ext uri="{FF2B5EF4-FFF2-40B4-BE49-F238E27FC236}">
                <a16:creationId xmlns:a16="http://schemas.microsoft.com/office/drawing/2014/main" id="{3EB27600-E869-46E8-AD5E-9E36D61C5199}"/>
              </a:ext>
            </a:extLst>
          </p:cNvPr>
          <p:cNvPicPr>
            <a:picLocks noChangeAspect="1"/>
          </p:cNvPicPr>
          <p:nvPr/>
        </p:nvPicPr>
        <p:blipFill>
          <a:blip r:embed="rId7"/>
          <a:stretch>
            <a:fillRect/>
          </a:stretch>
        </p:blipFill>
        <p:spPr>
          <a:xfrm>
            <a:off x="2061340" y="5154979"/>
            <a:ext cx="538870" cy="497990"/>
          </a:xfrm>
          <a:prstGeom prst="rect">
            <a:avLst/>
          </a:prstGeom>
        </p:spPr>
      </p:pic>
      <p:sp>
        <p:nvSpPr>
          <p:cNvPr id="24" name="Equals 23">
            <a:extLst>
              <a:ext uri="{FF2B5EF4-FFF2-40B4-BE49-F238E27FC236}">
                <a16:creationId xmlns:a16="http://schemas.microsoft.com/office/drawing/2014/main" id="{3148D62D-992C-489B-9417-F3F6DC952A1E}"/>
              </a:ext>
            </a:extLst>
          </p:cNvPr>
          <p:cNvSpPr/>
          <p:nvPr/>
        </p:nvSpPr>
        <p:spPr>
          <a:xfrm>
            <a:off x="2800451" y="5397824"/>
            <a:ext cx="170735" cy="151946"/>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sp>
        <p:nvSpPr>
          <p:cNvPr id="25" name="TextBox 24">
            <a:extLst>
              <a:ext uri="{FF2B5EF4-FFF2-40B4-BE49-F238E27FC236}">
                <a16:creationId xmlns:a16="http://schemas.microsoft.com/office/drawing/2014/main" id="{D1BA7B30-415F-4EF8-9AD4-9A5F003C6E49}"/>
              </a:ext>
            </a:extLst>
          </p:cNvPr>
          <p:cNvSpPr txBox="1"/>
          <p:nvPr/>
        </p:nvSpPr>
        <p:spPr>
          <a:xfrm>
            <a:off x="2290122" y="5372132"/>
            <a:ext cx="417743" cy="307777"/>
          </a:xfrm>
          <a:prstGeom prst="rect">
            <a:avLst/>
          </a:prstGeom>
          <a:noFill/>
        </p:spPr>
        <p:txBody>
          <a:bodyPr wrap="square" lIns="0" tIns="0" rIns="0" bIns="0" rtlCol="0">
            <a:spAutoFit/>
          </a:bodyPr>
          <a:lstStyle/>
          <a:p>
            <a:pPr algn="ctr"/>
            <a:r>
              <a:rPr lang="en-US" sz="2000" b="1" dirty="0"/>
              <a:t>1</a:t>
            </a:r>
          </a:p>
        </p:txBody>
      </p:sp>
      <p:pic>
        <p:nvPicPr>
          <p:cNvPr id="26" name="Picture 25">
            <a:extLst>
              <a:ext uri="{FF2B5EF4-FFF2-40B4-BE49-F238E27FC236}">
                <a16:creationId xmlns:a16="http://schemas.microsoft.com/office/drawing/2014/main" id="{8898CCAA-A371-460E-BCE5-F573D9877DB9}"/>
              </a:ext>
            </a:extLst>
          </p:cNvPr>
          <p:cNvPicPr>
            <a:picLocks noChangeAspect="1"/>
          </p:cNvPicPr>
          <p:nvPr/>
        </p:nvPicPr>
        <p:blipFill>
          <a:blip r:embed="rId8"/>
          <a:stretch>
            <a:fillRect/>
          </a:stretch>
        </p:blipFill>
        <p:spPr>
          <a:xfrm>
            <a:off x="3544681" y="5270195"/>
            <a:ext cx="425262" cy="432350"/>
          </a:xfrm>
          <a:prstGeom prst="rect">
            <a:avLst/>
          </a:prstGeom>
        </p:spPr>
      </p:pic>
      <p:sp>
        <p:nvSpPr>
          <p:cNvPr id="27" name="TextBox 26">
            <a:extLst>
              <a:ext uri="{FF2B5EF4-FFF2-40B4-BE49-F238E27FC236}">
                <a16:creationId xmlns:a16="http://schemas.microsoft.com/office/drawing/2014/main" id="{6A93DB10-D2C4-48A5-AD97-51CC8D17DEE8}"/>
              </a:ext>
            </a:extLst>
          </p:cNvPr>
          <p:cNvSpPr txBox="1"/>
          <p:nvPr/>
        </p:nvSpPr>
        <p:spPr>
          <a:xfrm>
            <a:off x="4029536" y="5330730"/>
            <a:ext cx="728026" cy="307777"/>
          </a:xfrm>
          <a:prstGeom prst="rect">
            <a:avLst/>
          </a:prstGeom>
          <a:noFill/>
        </p:spPr>
        <p:txBody>
          <a:bodyPr wrap="square" lIns="0" tIns="0" rIns="0" bIns="0" rtlCol="0">
            <a:spAutoFit/>
          </a:bodyPr>
          <a:lstStyle/>
          <a:p>
            <a:pPr algn="ctr"/>
            <a:r>
              <a:rPr lang="en-US" sz="2000" b="1" dirty="0"/>
              <a:t>175</a:t>
            </a:r>
          </a:p>
        </p:txBody>
      </p:sp>
      <p:sp>
        <p:nvSpPr>
          <p:cNvPr id="28" name="Equals 27">
            <a:extLst>
              <a:ext uri="{FF2B5EF4-FFF2-40B4-BE49-F238E27FC236}">
                <a16:creationId xmlns:a16="http://schemas.microsoft.com/office/drawing/2014/main" id="{7CA3FC98-D84F-404E-B203-B7ED56FB3A1E}"/>
              </a:ext>
            </a:extLst>
          </p:cNvPr>
          <p:cNvSpPr/>
          <p:nvPr/>
        </p:nvSpPr>
        <p:spPr>
          <a:xfrm>
            <a:off x="3885788" y="5397824"/>
            <a:ext cx="251320" cy="2027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solidFill>
                <a:schemeClr val="tx1"/>
              </a:solidFill>
            </a:endParaRPr>
          </a:p>
        </p:txBody>
      </p:sp>
      <p:pic>
        <p:nvPicPr>
          <p:cNvPr id="7" name="Picture 6">
            <a:extLst>
              <a:ext uri="{FF2B5EF4-FFF2-40B4-BE49-F238E27FC236}">
                <a16:creationId xmlns:a16="http://schemas.microsoft.com/office/drawing/2014/main" id="{4D452D35-B9F4-412C-A3E4-0C446DA830F8}"/>
              </a:ext>
            </a:extLst>
          </p:cNvPr>
          <p:cNvPicPr>
            <a:picLocks noChangeAspect="1"/>
          </p:cNvPicPr>
          <p:nvPr/>
        </p:nvPicPr>
        <p:blipFill>
          <a:blip r:embed="rId9"/>
          <a:stretch>
            <a:fillRect/>
          </a:stretch>
        </p:blipFill>
        <p:spPr>
          <a:xfrm>
            <a:off x="193962" y="1109146"/>
            <a:ext cx="3754363" cy="2172721"/>
          </a:xfrm>
          <a:prstGeom prst="rect">
            <a:avLst/>
          </a:prstGeom>
        </p:spPr>
      </p:pic>
      <p:pic>
        <p:nvPicPr>
          <p:cNvPr id="29" name="Picture 28">
            <a:extLst>
              <a:ext uri="{FF2B5EF4-FFF2-40B4-BE49-F238E27FC236}">
                <a16:creationId xmlns:a16="http://schemas.microsoft.com/office/drawing/2014/main" id="{30FA3909-42EB-45D1-B8A3-38C11720A477}"/>
              </a:ext>
            </a:extLst>
          </p:cNvPr>
          <p:cNvPicPr>
            <a:picLocks noChangeAspect="1"/>
          </p:cNvPicPr>
          <p:nvPr/>
        </p:nvPicPr>
        <p:blipFill>
          <a:blip r:embed="rId10"/>
          <a:stretch>
            <a:fillRect/>
          </a:stretch>
        </p:blipFill>
        <p:spPr>
          <a:xfrm>
            <a:off x="4306038" y="1109145"/>
            <a:ext cx="3754363" cy="2172722"/>
          </a:xfrm>
          <a:prstGeom prst="rect">
            <a:avLst/>
          </a:prstGeom>
        </p:spPr>
      </p:pic>
      <p:pic>
        <p:nvPicPr>
          <p:cNvPr id="30" name="Picture 29">
            <a:extLst>
              <a:ext uri="{FF2B5EF4-FFF2-40B4-BE49-F238E27FC236}">
                <a16:creationId xmlns:a16="http://schemas.microsoft.com/office/drawing/2014/main" id="{6F8B8786-F8C7-4909-B895-E48C67CA0D80}"/>
              </a:ext>
            </a:extLst>
          </p:cNvPr>
          <p:cNvPicPr>
            <a:picLocks noChangeAspect="1"/>
          </p:cNvPicPr>
          <p:nvPr/>
        </p:nvPicPr>
        <p:blipFill>
          <a:blip r:embed="rId11"/>
          <a:stretch>
            <a:fillRect/>
          </a:stretch>
        </p:blipFill>
        <p:spPr>
          <a:xfrm>
            <a:off x="8328876" y="1104257"/>
            <a:ext cx="3763338" cy="2172722"/>
          </a:xfrm>
          <a:prstGeom prst="rect">
            <a:avLst/>
          </a:prstGeom>
        </p:spPr>
      </p:pic>
      <p:pic>
        <p:nvPicPr>
          <p:cNvPr id="31" name="Picture 30">
            <a:extLst>
              <a:ext uri="{FF2B5EF4-FFF2-40B4-BE49-F238E27FC236}">
                <a16:creationId xmlns:a16="http://schemas.microsoft.com/office/drawing/2014/main" id="{4EB3F00B-FCB9-4DE0-BC31-40FD1785D350}"/>
              </a:ext>
            </a:extLst>
          </p:cNvPr>
          <p:cNvPicPr>
            <a:picLocks noChangeAspect="1"/>
          </p:cNvPicPr>
          <p:nvPr/>
        </p:nvPicPr>
        <p:blipFill>
          <a:blip r:embed="rId12"/>
          <a:stretch>
            <a:fillRect/>
          </a:stretch>
        </p:blipFill>
        <p:spPr>
          <a:xfrm>
            <a:off x="8328876" y="3902976"/>
            <a:ext cx="3743381" cy="2172722"/>
          </a:xfrm>
          <a:prstGeom prst="rect">
            <a:avLst/>
          </a:prstGeom>
        </p:spPr>
      </p:pic>
      <p:sp>
        <p:nvSpPr>
          <p:cNvPr id="33" name="TextBox 32">
            <a:extLst>
              <a:ext uri="{FF2B5EF4-FFF2-40B4-BE49-F238E27FC236}">
                <a16:creationId xmlns:a16="http://schemas.microsoft.com/office/drawing/2014/main" id="{3B019F84-E4CD-49FA-8A1D-AF20BDB51F37}"/>
              </a:ext>
            </a:extLst>
          </p:cNvPr>
          <p:cNvSpPr txBox="1"/>
          <p:nvPr/>
        </p:nvSpPr>
        <p:spPr>
          <a:xfrm>
            <a:off x="4393549" y="6503678"/>
            <a:ext cx="4498170" cy="215444"/>
          </a:xfrm>
          <a:prstGeom prst="rect">
            <a:avLst/>
          </a:prstGeom>
          <a:noFill/>
        </p:spPr>
        <p:txBody>
          <a:bodyPr wrap="square" lIns="0" tIns="0" rIns="0" bIns="0" rtlCol="0">
            <a:spAutoFit/>
          </a:bodyPr>
          <a:lstStyle/>
          <a:p>
            <a:pPr algn="ctr"/>
            <a:r>
              <a:rPr lang="en-US" sz="1400" b="1" dirty="0"/>
              <a:t>If null hypothesis is true, How extreme is our sample?</a:t>
            </a:r>
          </a:p>
        </p:txBody>
      </p:sp>
    </p:spTree>
    <p:extLst>
      <p:ext uri="{BB962C8B-B14F-4D97-AF65-F5344CB8AC3E}">
        <p14:creationId xmlns:p14="http://schemas.microsoft.com/office/powerpoint/2010/main" val="6704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Hypothesis Testing – If H</a:t>
            </a:r>
            <a:r>
              <a:rPr lang="en-US" sz="1800" dirty="0"/>
              <a:t>0 </a:t>
            </a:r>
            <a:r>
              <a:rPr lang="en-US" sz="2400" dirty="0"/>
              <a:t>is true, how extreme is our sample?</a:t>
            </a:r>
            <a:endParaRPr lang="en-US" dirty="0"/>
          </a:p>
        </p:txBody>
      </p:sp>
      <p:grpSp>
        <p:nvGrpSpPr>
          <p:cNvPr id="9" name="Group 8">
            <a:extLst>
              <a:ext uri="{FF2B5EF4-FFF2-40B4-BE49-F238E27FC236}">
                <a16:creationId xmlns:a16="http://schemas.microsoft.com/office/drawing/2014/main" id="{96AFE488-488D-47BB-997A-CCFDA6E79003}"/>
              </a:ext>
            </a:extLst>
          </p:cNvPr>
          <p:cNvGrpSpPr/>
          <p:nvPr/>
        </p:nvGrpSpPr>
        <p:grpSpPr>
          <a:xfrm>
            <a:off x="107909" y="696005"/>
            <a:ext cx="5671457" cy="2732996"/>
            <a:chOff x="107909" y="706889"/>
            <a:chExt cx="5671457" cy="3190195"/>
          </a:xfrm>
        </p:grpSpPr>
        <p:pic>
          <p:nvPicPr>
            <p:cNvPr id="2" name="Picture 1">
              <a:extLst>
                <a:ext uri="{FF2B5EF4-FFF2-40B4-BE49-F238E27FC236}">
                  <a16:creationId xmlns:a16="http://schemas.microsoft.com/office/drawing/2014/main" id="{EE8776CC-174C-4B21-AEC1-9F3486AF1674}"/>
                </a:ext>
              </a:extLst>
            </p:cNvPr>
            <p:cNvPicPr>
              <a:picLocks noChangeAspect="1"/>
            </p:cNvPicPr>
            <p:nvPr/>
          </p:nvPicPr>
          <p:blipFill>
            <a:blip r:embed="rId7"/>
            <a:stretch>
              <a:fillRect/>
            </a:stretch>
          </p:blipFill>
          <p:spPr>
            <a:xfrm>
              <a:off x="107909" y="706889"/>
              <a:ext cx="5671457" cy="3190195"/>
            </a:xfrm>
            <a:prstGeom prst="rect">
              <a:avLst/>
            </a:prstGeom>
          </p:spPr>
        </p:pic>
        <p:pic>
          <p:nvPicPr>
            <p:cNvPr id="3" name="Picture 2">
              <a:extLst>
                <a:ext uri="{FF2B5EF4-FFF2-40B4-BE49-F238E27FC236}">
                  <a16:creationId xmlns:a16="http://schemas.microsoft.com/office/drawing/2014/main" id="{EE0EF67D-FC1A-473B-B6FC-CDB5F57CC057}"/>
                </a:ext>
              </a:extLst>
            </p:cNvPr>
            <p:cNvPicPr>
              <a:picLocks noChangeAspect="1"/>
            </p:cNvPicPr>
            <p:nvPr/>
          </p:nvPicPr>
          <p:blipFill>
            <a:blip r:embed="rId8"/>
            <a:stretch>
              <a:fillRect/>
            </a:stretch>
          </p:blipFill>
          <p:spPr>
            <a:xfrm>
              <a:off x="936172" y="2852056"/>
              <a:ext cx="4150250" cy="1034141"/>
            </a:xfrm>
            <a:prstGeom prst="rect">
              <a:avLst/>
            </a:prstGeom>
          </p:spPr>
        </p:pic>
      </p:grpSp>
      <p:sp>
        <p:nvSpPr>
          <p:cNvPr id="32" name="TextBox 31">
            <a:extLst>
              <a:ext uri="{FF2B5EF4-FFF2-40B4-BE49-F238E27FC236}">
                <a16:creationId xmlns:a16="http://schemas.microsoft.com/office/drawing/2014/main" id="{3C3AC16A-230F-4974-8FD1-ABE4B2C10B91}"/>
              </a:ext>
            </a:extLst>
          </p:cNvPr>
          <p:cNvSpPr txBox="1"/>
          <p:nvPr/>
        </p:nvSpPr>
        <p:spPr>
          <a:xfrm>
            <a:off x="175569" y="5710824"/>
            <a:ext cx="5671456" cy="276999"/>
          </a:xfrm>
          <a:prstGeom prst="rect">
            <a:avLst/>
          </a:prstGeom>
          <a:noFill/>
        </p:spPr>
        <p:txBody>
          <a:bodyPr wrap="square" lIns="0" tIns="0" rIns="0" bIns="0" rtlCol="0">
            <a:spAutoFit/>
          </a:bodyPr>
          <a:lstStyle/>
          <a:p>
            <a:pPr algn="ctr"/>
            <a:r>
              <a:rPr lang="en-US" b="1" dirty="0"/>
              <a:t>Q - Why we always want to reject the null hypothesis?</a:t>
            </a:r>
          </a:p>
        </p:txBody>
      </p:sp>
      <p:pic>
        <p:nvPicPr>
          <p:cNvPr id="33" name="Picture 32">
            <a:extLst>
              <a:ext uri="{FF2B5EF4-FFF2-40B4-BE49-F238E27FC236}">
                <a16:creationId xmlns:a16="http://schemas.microsoft.com/office/drawing/2014/main" id="{E8A13D76-251C-450A-8C1A-1D92E3BCE44E}"/>
              </a:ext>
            </a:extLst>
          </p:cNvPr>
          <p:cNvPicPr>
            <a:picLocks noChangeAspect="1"/>
          </p:cNvPicPr>
          <p:nvPr/>
        </p:nvPicPr>
        <p:blipFill>
          <a:blip r:embed="rId9"/>
          <a:stretch>
            <a:fillRect/>
          </a:stretch>
        </p:blipFill>
        <p:spPr>
          <a:xfrm>
            <a:off x="6244051" y="3553622"/>
            <a:ext cx="5671456" cy="2723669"/>
          </a:xfrm>
          <a:prstGeom prst="rect">
            <a:avLst/>
          </a:prstGeom>
        </p:spPr>
      </p:pic>
      <p:pic>
        <p:nvPicPr>
          <p:cNvPr id="34" name="Picture 33">
            <a:extLst>
              <a:ext uri="{FF2B5EF4-FFF2-40B4-BE49-F238E27FC236}">
                <a16:creationId xmlns:a16="http://schemas.microsoft.com/office/drawing/2014/main" id="{B9115880-F1B5-48E7-922D-338C7DA816DC}"/>
              </a:ext>
            </a:extLst>
          </p:cNvPr>
          <p:cNvPicPr>
            <a:picLocks noChangeAspect="1"/>
          </p:cNvPicPr>
          <p:nvPr/>
        </p:nvPicPr>
        <p:blipFill>
          <a:blip r:embed="rId10"/>
          <a:stretch>
            <a:fillRect/>
          </a:stretch>
        </p:blipFill>
        <p:spPr>
          <a:xfrm>
            <a:off x="6252143" y="696464"/>
            <a:ext cx="5671456" cy="2732995"/>
          </a:xfrm>
          <a:prstGeom prst="rect">
            <a:avLst/>
          </a:prstGeom>
        </p:spPr>
      </p:pic>
      <p:sp>
        <p:nvSpPr>
          <p:cNvPr id="35" name="TextBox 34">
            <a:extLst>
              <a:ext uri="{FF2B5EF4-FFF2-40B4-BE49-F238E27FC236}">
                <a16:creationId xmlns:a16="http://schemas.microsoft.com/office/drawing/2014/main" id="{7D9F901E-3813-4FEB-9A45-B1314395A31B}"/>
              </a:ext>
            </a:extLst>
          </p:cNvPr>
          <p:cNvSpPr txBox="1"/>
          <p:nvPr/>
        </p:nvSpPr>
        <p:spPr>
          <a:xfrm>
            <a:off x="107910" y="4514500"/>
            <a:ext cx="5671456" cy="584775"/>
          </a:xfrm>
          <a:prstGeom prst="rect">
            <a:avLst/>
          </a:prstGeom>
          <a:noFill/>
        </p:spPr>
        <p:txBody>
          <a:bodyPr wrap="square" lIns="0" tIns="0" rIns="0" bIns="0" rtlCol="0">
            <a:spAutoFit/>
          </a:bodyPr>
          <a:lstStyle/>
          <a:p>
            <a:r>
              <a:rPr lang="en-US" sz="2000" b="1" u="sng" dirty="0"/>
              <a:t>Power of a test</a:t>
            </a:r>
            <a:r>
              <a:rPr lang="en-US" b="1" dirty="0"/>
              <a:t> – Probability of rejecting the H</a:t>
            </a:r>
            <a:r>
              <a:rPr lang="en-US" sz="1200" b="1" dirty="0"/>
              <a:t>0 </a:t>
            </a:r>
            <a:r>
              <a:rPr lang="en-US" b="1" dirty="0"/>
              <a:t>(null hypothesis) when it is false</a:t>
            </a:r>
          </a:p>
        </p:txBody>
      </p:sp>
      <p:sp>
        <p:nvSpPr>
          <p:cNvPr id="36" name="TextBox 35">
            <a:extLst>
              <a:ext uri="{FF2B5EF4-FFF2-40B4-BE49-F238E27FC236}">
                <a16:creationId xmlns:a16="http://schemas.microsoft.com/office/drawing/2014/main" id="{A4F23860-51C3-4C77-8123-DA7AC0FDDD79}"/>
              </a:ext>
            </a:extLst>
          </p:cNvPr>
          <p:cNvSpPr txBox="1"/>
          <p:nvPr/>
        </p:nvSpPr>
        <p:spPr>
          <a:xfrm>
            <a:off x="107910" y="3732774"/>
            <a:ext cx="5671456" cy="553998"/>
          </a:xfrm>
          <a:prstGeom prst="rect">
            <a:avLst/>
          </a:prstGeom>
          <a:noFill/>
        </p:spPr>
        <p:txBody>
          <a:bodyPr wrap="square" lIns="0" tIns="0" rIns="0" bIns="0" rtlCol="0">
            <a:spAutoFit/>
          </a:bodyPr>
          <a:lstStyle/>
          <a:p>
            <a:r>
              <a:rPr lang="en-US" b="1" dirty="0"/>
              <a:t>Always a trade-off between type I error and type II error</a:t>
            </a:r>
            <a:endParaRPr lang="en-US" sz="1600" b="1" dirty="0"/>
          </a:p>
        </p:txBody>
      </p:sp>
    </p:spTree>
    <p:extLst>
      <p:ext uri="{BB962C8B-B14F-4D97-AF65-F5344CB8AC3E}">
        <p14:creationId xmlns:p14="http://schemas.microsoft.com/office/powerpoint/2010/main" val="221534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7"/>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8"/>
          <a:stretch>
            <a:fillRect/>
          </a:stretch>
        </p:blipFill>
        <p:spPr>
          <a:xfrm>
            <a:off x="4024855" y="36983"/>
            <a:ext cx="571500" cy="581025"/>
          </a:xfrm>
          <a:prstGeom prst="rect">
            <a:avLst/>
          </a:prstGeom>
        </p:spPr>
      </p:pic>
      <p:pic>
        <p:nvPicPr>
          <p:cNvPr id="10" name="Picture 9">
            <a:extLst>
              <a:ext uri="{FF2B5EF4-FFF2-40B4-BE49-F238E27FC236}">
                <a16:creationId xmlns:a16="http://schemas.microsoft.com/office/drawing/2014/main" id="{AA1E1988-50F8-4753-B414-1458DEE476E7}"/>
              </a:ext>
            </a:extLst>
          </p:cNvPr>
          <p:cNvPicPr>
            <a:picLocks noChangeAspect="1"/>
          </p:cNvPicPr>
          <p:nvPr/>
        </p:nvPicPr>
        <p:blipFill>
          <a:blip r:embed="rId9"/>
          <a:stretch>
            <a:fillRect/>
          </a:stretch>
        </p:blipFill>
        <p:spPr>
          <a:xfrm>
            <a:off x="108859" y="991743"/>
            <a:ext cx="5919798" cy="3329886"/>
          </a:xfrm>
          <a:prstGeom prst="rect">
            <a:avLst/>
          </a:prstGeom>
        </p:spPr>
      </p:pic>
      <p:sp>
        <p:nvSpPr>
          <p:cNvPr id="18" name="TextBox 17">
            <a:extLst>
              <a:ext uri="{FF2B5EF4-FFF2-40B4-BE49-F238E27FC236}">
                <a16:creationId xmlns:a16="http://schemas.microsoft.com/office/drawing/2014/main" id="{9F7AFEBF-B16B-4E4F-B0E4-119F29FA39D7}"/>
              </a:ext>
            </a:extLst>
          </p:cNvPr>
          <p:cNvSpPr txBox="1"/>
          <p:nvPr/>
        </p:nvSpPr>
        <p:spPr>
          <a:xfrm>
            <a:off x="200911" y="4467072"/>
            <a:ext cx="11790175" cy="1785104"/>
          </a:xfrm>
          <a:prstGeom prst="rect">
            <a:avLst/>
          </a:prstGeom>
          <a:noFill/>
        </p:spPr>
        <p:txBody>
          <a:bodyPr wrap="square" lIns="0" tIns="0" rIns="0" bIns="0" rtlCol="0">
            <a:spAutoFit/>
          </a:bodyPr>
          <a:lstStyle/>
          <a:p>
            <a:r>
              <a:rPr lang="en-US" sz="2000" b="1" dirty="0"/>
              <a:t>Note – The alternative hypothesis (H</a:t>
            </a:r>
            <a:r>
              <a:rPr lang="en-US" sz="1400" b="1" dirty="0"/>
              <a:t>1</a:t>
            </a:r>
            <a:r>
              <a:rPr lang="en-US" b="1" dirty="0"/>
              <a:t>) contains values for which we are seeking evidence for</a:t>
            </a:r>
            <a:endParaRPr lang="en-US" sz="1600" b="1" dirty="0"/>
          </a:p>
          <a:p>
            <a:endParaRPr lang="en-US" sz="1600" b="1" dirty="0"/>
          </a:p>
          <a:p>
            <a:r>
              <a:rPr lang="en-US" sz="1600" b="1" dirty="0"/>
              <a:t>Since we start with a counter here and collect the evidence (against it) null hypothesis, and based on that we reject the null or do not reject the null (never accept the null)</a:t>
            </a:r>
          </a:p>
          <a:p>
            <a:endParaRPr lang="en-US" sz="1600" b="1" dirty="0"/>
          </a:p>
          <a:p>
            <a:r>
              <a:rPr lang="en-US" sz="1600" b="1" dirty="0"/>
              <a:t>Criminal Trial example – H</a:t>
            </a:r>
            <a:r>
              <a:rPr lang="en-US" sz="1200" b="1" dirty="0"/>
              <a:t>0</a:t>
            </a:r>
            <a:r>
              <a:rPr lang="en-US" sz="1600" b="1" dirty="0"/>
              <a:t>: "the defendant is not guilty" </a:t>
            </a:r>
          </a:p>
          <a:p>
            <a:r>
              <a:rPr lang="en-US" sz="1600" b="1" dirty="0"/>
              <a:t>	                         H</a:t>
            </a:r>
            <a:r>
              <a:rPr lang="en-US" sz="1200" b="1" dirty="0"/>
              <a:t>1</a:t>
            </a:r>
            <a:r>
              <a:rPr lang="en-US" sz="1600" b="1" dirty="0"/>
              <a:t>: "the defendant is guilty"</a:t>
            </a:r>
          </a:p>
        </p:txBody>
      </p:sp>
      <p:grpSp>
        <p:nvGrpSpPr>
          <p:cNvPr id="13" name="Group 12">
            <a:extLst>
              <a:ext uri="{FF2B5EF4-FFF2-40B4-BE49-F238E27FC236}">
                <a16:creationId xmlns:a16="http://schemas.microsoft.com/office/drawing/2014/main" id="{FF9F32E4-621C-4D80-8C5D-126630C8C19E}"/>
              </a:ext>
            </a:extLst>
          </p:cNvPr>
          <p:cNvGrpSpPr/>
          <p:nvPr/>
        </p:nvGrpSpPr>
        <p:grpSpPr>
          <a:xfrm>
            <a:off x="6163343" y="980857"/>
            <a:ext cx="5919798" cy="3329886"/>
            <a:chOff x="6163343" y="980857"/>
            <a:chExt cx="5919798" cy="3329886"/>
          </a:xfrm>
        </p:grpSpPr>
        <p:pic>
          <p:nvPicPr>
            <p:cNvPr id="11" name="Picture 10">
              <a:extLst>
                <a:ext uri="{FF2B5EF4-FFF2-40B4-BE49-F238E27FC236}">
                  <a16:creationId xmlns:a16="http://schemas.microsoft.com/office/drawing/2014/main" id="{2E8D6E88-96D7-4CDC-AF3F-B6C07990C7A0}"/>
                </a:ext>
              </a:extLst>
            </p:cNvPr>
            <p:cNvPicPr>
              <a:picLocks noChangeAspect="1"/>
            </p:cNvPicPr>
            <p:nvPr/>
          </p:nvPicPr>
          <p:blipFill>
            <a:blip r:embed="rId10"/>
            <a:stretch>
              <a:fillRect/>
            </a:stretch>
          </p:blipFill>
          <p:spPr>
            <a:xfrm>
              <a:off x="6163343" y="980857"/>
              <a:ext cx="5919798" cy="3329886"/>
            </a:xfrm>
            <a:prstGeom prst="rect">
              <a:avLst/>
            </a:prstGeom>
          </p:spPr>
        </p:pic>
        <p:pic>
          <p:nvPicPr>
            <p:cNvPr id="12" name="Picture 11">
              <a:extLst>
                <a:ext uri="{FF2B5EF4-FFF2-40B4-BE49-F238E27FC236}">
                  <a16:creationId xmlns:a16="http://schemas.microsoft.com/office/drawing/2014/main" id="{C8E52B77-2E77-463D-90D3-F93651C631A5}"/>
                </a:ext>
              </a:extLst>
            </p:cNvPr>
            <p:cNvPicPr>
              <a:picLocks noChangeAspect="1"/>
            </p:cNvPicPr>
            <p:nvPr/>
          </p:nvPicPr>
          <p:blipFill>
            <a:blip r:embed="rId11"/>
            <a:stretch>
              <a:fillRect/>
            </a:stretch>
          </p:blipFill>
          <p:spPr>
            <a:xfrm>
              <a:off x="9003501" y="2195327"/>
              <a:ext cx="1011356" cy="900946"/>
            </a:xfrm>
            <a:prstGeom prst="rect">
              <a:avLst/>
            </a:prstGeom>
          </p:spPr>
        </p:pic>
      </p:grpSp>
      <p:pic>
        <p:nvPicPr>
          <p:cNvPr id="2" name="Picture 1">
            <a:extLst>
              <a:ext uri="{FF2B5EF4-FFF2-40B4-BE49-F238E27FC236}">
                <a16:creationId xmlns:a16="http://schemas.microsoft.com/office/drawing/2014/main" id="{C4AC6C24-F9CB-4BD1-BC6F-519963CEE203}"/>
              </a:ext>
            </a:extLst>
          </p:cNvPr>
          <p:cNvPicPr>
            <a:picLocks noChangeAspect="1"/>
          </p:cNvPicPr>
          <p:nvPr/>
        </p:nvPicPr>
        <p:blipFill>
          <a:blip r:embed="rId12"/>
          <a:stretch>
            <a:fillRect/>
          </a:stretch>
        </p:blipFill>
        <p:spPr>
          <a:xfrm>
            <a:off x="10047515" y="2074526"/>
            <a:ext cx="1976229" cy="1142548"/>
          </a:xfrm>
          <a:prstGeom prst="rect">
            <a:avLst/>
          </a:prstGeom>
        </p:spPr>
      </p:pic>
      <p:sp>
        <p:nvSpPr>
          <p:cNvPr id="3" name="Oval 2">
            <a:extLst>
              <a:ext uri="{FF2B5EF4-FFF2-40B4-BE49-F238E27FC236}">
                <a16:creationId xmlns:a16="http://schemas.microsoft.com/office/drawing/2014/main" id="{0239B80F-EF05-4B4C-A311-F77C5D5C0A33}"/>
              </a:ext>
            </a:extLst>
          </p:cNvPr>
          <p:cNvSpPr/>
          <p:nvPr/>
        </p:nvSpPr>
        <p:spPr>
          <a:xfrm>
            <a:off x="6163343" y="87668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1</a:t>
            </a:r>
            <a:endParaRPr lang="en-US" b="1" dirty="0"/>
          </a:p>
        </p:txBody>
      </p:sp>
    </p:spTree>
    <p:extLst>
      <p:ext uri="{BB962C8B-B14F-4D97-AF65-F5344CB8AC3E}">
        <p14:creationId xmlns:p14="http://schemas.microsoft.com/office/powerpoint/2010/main" val="144567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29" name="Picture 28">
            <a:extLst>
              <a:ext uri="{FF2B5EF4-FFF2-40B4-BE49-F238E27FC236}">
                <a16:creationId xmlns:a16="http://schemas.microsoft.com/office/drawing/2014/main" id="{926EB7FE-A4A9-44A9-AB8C-3E0915837D2E}"/>
              </a:ext>
            </a:extLst>
          </p:cNvPr>
          <p:cNvPicPr>
            <a:picLocks noChangeAspect="1"/>
          </p:cNvPicPr>
          <p:nvPr/>
        </p:nvPicPr>
        <p:blipFill>
          <a:blip r:embed="rId7"/>
          <a:stretch>
            <a:fillRect/>
          </a:stretch>
        </p:blipFill>
        <p:spPr>
          <a:xfrm>
            <a:off x="133249" y="3703960"/>
            <a:ext cx="3652607" cy="2805635"/>
          </a:xfrm>
          <a:prstGeom prst="rect">
            <a:avLst/>
          </a:prstGeom>
        </p:spPr>
      </p:pic>
      <p:pic>
        <p:nvPicPr>
          <p:cNvPr id="28" name="Picture 27">
            <a:extLst>
              <a:ext uri="{FF2B5EF4-FFF2-40B4-BE49-F238E27FC236}">
                <a16:creationId xmlns:a16="http://schemas.microsoft.com/office/drawing/2014/main" id="{62E5290D-9083-413D-81A2-D9340EE5B2DD}"/>
              </a:ext>
            </a:extLst>
          </p:cNvPr>
          <p:cNvPicPr>
            <a:picLocks noChangeAspect="1"/>
          </p:cNvPicPr>
          <p:nvPr/>
        </p:nvPicPr>
        <p:blipFill>
          <a:blip r:embed="rId8"/>
          <a:stretch>
            <a:fillRect/>
          </a:stretch>
        </p:blipFill>
        <p:spPr>
          <a:xfrm>
            <a:off x="3981311" y="3707273"/>
            <a:ext cx="3652607" cy="2802322"/>
          </a:xfrm>
          <a:prstGeom prst="rect">
            <a:avLst/>
          </a:prstGeom>
        </p:spPr>
      </p:pic>
      <p:pic>
        <p:nvPicPr>
          <p:cNvPr id="17" name="Picture 16">
            <a:extLst>
              <a:ext uri="{FF2B5EF4-FFF2-40B4-BE49-F238E27FC236}">
                <a16:creationId xmlns:a16="http://schemas.microsoft.com/office/drawing/2014/main" id="{9A6244F5-FE2C-48D8-B814-A8AA1D89DDEB}"/>
              </a:ext>
            </a:extLst>
          </p:cNvPr>
          <p:cNvPicPr>
            <a:picLocks noChangeAspect="1"/>
          </p:cNvPicPr>
          <p:nvPr/>
        </p:nvPicPr>
        <p:blipFill>
          <a:blip r:embed="rId9"/>
          <a:stretch>
            <a:fillRect/>
          </a:stretch>
        </p:blipFill>
        <p:spPr>
          <a:xfrm>
            <a:off x="7001545" y="847617"/>
            <a:ext cx="5005400" cy="2805635"/>
          </a:xfrm>
          <a:prstGeom prst="rect">
            <a:avLst/>
          </a:prstGeom>
        </p:spPr>
      </p:pic>
      <p:pic>
        <p:nvPicPr>
          <p:cNvPr id="16" name="Picture 15">
            <a:extLst>
              <a:ext uri="{FF2B5EF4-FFF2-40B4-BE49-F238E27FC236}">
                <a16:creationId xmlns:a16="http://schemas.microsoft.com/office/drawing/2014/main" id="{305A63CD-8B24-4A54-81D6-1D5441C38640}"/>
              </a:ext>
            </a:extLst>
          </p:cNvPr>
          <p:cNvPicPr>
            <a:picLocks noChangeAspect="1"/>
          </p:cNvPicPr>
          <p:nvPr/>
        </p:nvPicPr>
        <p:blipFill>
          <a:blip r:embed="rId10"/>
          <a:stretch>
            <a:fillRect/>
          </a:stretch>
        </p:blipFill>
        <p:spPr>
          <a:xfrm>
            <a:off x="108860" y="847617"/>
            <a:ext cx="5005401" cy="2805635"/>
          </a:xfrm>
          <a:prstGeom prst="rect">
            <a:avLst/>
          </a:prstGeom>
        </p:spPr>
      </p:pic>
      <p:sp>
        <p:nvSpPr>
          <p:cNvPr id="6" name="Title 1"/>
          <p:cNvSpPr>
            <a:spLocks noGrp="1"/>
          </p:cNvSpPr>
          <p:nvPr>
            <p:ph type="title"/>
          </p:nvPr>
        </p:nvSpPr>
        <p:spPr>
          <a:xfrm>
            <a:off x="502443" y="235186"/>
            <a:ext cx="11187113" cy="311150"/>
          </a:xfrm>
        </p:spPr>
        <p:txBody>
          <a:bodyPr>
            <a:normAutofit fontScale="90000"/>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11"/>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12"/>
          <a:stretch>
            <a:fillRect/>
          </a:stretch>
        </p:blipFill>
        <p:spPr>
          <a:xfrm>
            <a:off x="4024855" y="36983"/>
            <a:ext cx="571500" cy="581025"/>
          </a:xfrm>
          <a:prstGeom prst="rect">
            <a:avLst/>
          </a:prstGeom>
        </p:spPr>
      </p:pic>
      <p:sp>
        <p:nvSpPr>
          <p:cNvPr id="22" name="Oval 21">
            <a:extLst>
              <a:ext uri="{FF2B5EF4-FFF2-40B4-BE49-F238E27FC236}">
                <a16:creationId xmlns:a16="http://schemas.microsoft.com/office/drawing/2014/main" id="{45FD31B0-0030-4E34-9ABD-7A553E2A8C52}"/>
              </a:ext>
            </a:extLst>
          </p:cNvPr>
          <p:cNvSpPr/>
          <p:nvPr/>
        </p:nvSpPr>
        <p:spPr>
          <a:xfrm>
            <a:off x="200911"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2</a:t>
            </a:r>
            <a:endParaRPr lang="en-US" b="1" dirty="0"/>
          </a:p>
        </p:txBody>
      </p:sp>
      <p:sp>
        <p:nvSpPr>
          <p:cNvPr id="24" name="TextBox 23">
            <a:extLst>
              <a:ext uri="{FF2B5EF4-FFF2-40B4-BE49-F238E27FC236}">
                <a16:creationId xmlns:a16="http://schemas.microsoft.com/office/drawing/2014/main" id="{15FC2F4A-D46D-4A13-9831-99DB1F52CBE6}"/>
              </a:ext>
            </a:extLst>
          </p:cNvPr>
          <p:cNvSpPr txBox="1"/>
          <p:nvPr/>
        </p:nvSpPr>
        <p:spPr>
          <a:xfrm>
            <a:off x="5251118" y="1937658"/>
            <a:ext cx="1650425" cy="1231106"/>
          </a:xfrm>
          <a:prstGeom prst="rect">
            <a:avLst/>
          </a:prstGeom>
          <a:noFill/>
        </p:spPr>
        <p:txBody>
          <a:bodyPr wrap="square" lIns="0" tIns="0" rIns="0" bIns="0" rtlCol="0">
            <a:spAutoFit/>
          </a:bodyPr>
          <a:lstStyle/>
          <a:p>
            <a:r>
              <a:rPr lang="en-US" sz="1600" b="1" i="1" u="sng" dirty="0"/>
              <a:t>But where is the evidence against the null or 1.8856 is too far from mean?</a:t>
            </a:r>
            <a:endParaRPr lang="en-US" sz="1400" b="1" i="1" u="sng" dirty="0"/>
          </a:p>
        </p:txBody>
      </p:sp>
      <p:sp>
        <p:nvSpPr>
          <p:cNvPr id="26" name="Oval 25">
            <a:extLst>
              <a:ext uri="{FF2B5EF4-FFF2-40B4-BE49-F238E27FC236}">
                <a16:creationId xmlns:a16="http://schemas.microsoft.com/office/drawing/2014/main" id="{A1D7261A-B43E-4EF5-8001-70B634578B58}"/>
              </a:ext>
            </a:extLst>
          </p:cNvPr>
          <p:cNvSpPr/>
          <p:nvPr/>
        </p:nvSpPr>
        <p:spPr>
          <a:xfrm>
            <a:off x="7001544"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t>
            </a:r>
            <a:endParaRPr lang="en-US" b="1" dirty="0"/>
          </a:p>
        </p:txBody>
      </p:sp>
      <p:sp>
        <p:nvSpPr>
          <p:cNvPr id="19" name="Oval 18">
            <a:extLst>
              <a:ext uri="{FF2B5EF4-FFF2-40B4-BE49-F238E27FC236}">
                <a16:creationId xmlns:a16="http://schemas.microsoft.com/office/drawing/2014/main" id="{FCCE499C-E830-4DFA-8383-7BF56CD38299}"/>
              </a:ext>
            </a:extLst>
          </p:cNvPr>
          <p:cNvSpPr/>
          <p:nvPr/>
        </p:nvSpPr>
        <p:spPr>
          <a:xfrm>
            <a:off x="10488130" y="2936134"/>
            <a:ext cx="903514" cy="312248"/>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1" name="Picture 20">
            <a:extLst>
              <a:ext uri="{FF2B5EF4-FFF2-40B4-BE49-F238E27FC236}">
                <a16:creationId xmlns:a16="http://schemas.microsoft.com/office/drawing/2014/main" id="{FB511B00-EB50-4306-821E-B46BE812924B}"/>
              </a:ext>
            </a:extLst>
          </p:cNvPr>
          <p:cNvPicPr>
            <a:picLocks noChangeAspect="1"/>
          </p:cNvPicPr>
          <p:nvPr/>
        </p:nvPicPr>
        <p:blipFill>
          <a:blip r:embed="rId13"/>
          <a:stretch>
            <a:fillRect/>
          </a:stretch>
        </p:blipFill>
        <p:spPr>
          <a:xfrm>
            <a:off x="10243462" y="3385107"/>
            <a:ext cx="1714241" cy="224512"/>
          </a:xfrm>
          <a:prstGeom prst="rect">
            <a:avLst/>
          </a:prstGeom>
        </p:spPr>
      </p:pic>
      <p:pic>
        <p:nvPicPr>
          <p:cNvPr id="25" name="Picture 24">
            <a:extLst>
              <a:ext uri="{FF2B5EF4-FFF2-40B4-BE49-F238E27FC236}">
                <a16:creationId xmlns:a16="http://schemas.microsoft.com/office/drawing/2014/main" id="{28113BA8-7C18-4C73-96EC-4910835EE8D6}"/>
              </a:ext>
            </a:extLst>
          </p:cNvPr>
          <p:cNvPicPr>
            <a:picLocks noChangeAspect="1"/>
          </p:cNvPicPr>
          <p:nvPr/>
        </p:nvPicPr>
        <p:blipFill>
          <a:blip r:embed="rId14"/>
          <a:stretch>
            <a:fillRect/>
          </a:stretch>
        </p:blipFill>
        <p:spPr>
          <a:xfrm>
            <a:off x="7810974" y="3696387"/>
            <a:ext cx="4180116" cy="2815538"/>
          </a:xfrm>
          <a:prstGeom prst="rect">
            <a:avLst/>
          </a:prstGeom>
        </p:spPr>
      </p:pic>
      <p:sp>
        <p:nvSpPr>
          <p:cNvPr id="37" name="Oval 36">
            <a:extLst>
              <a:ext uri="{FF2B5EF4-FFF2-40B4-BE49-F238E27FC236}">
                <a16:creationId xmlns:a16="http://schemas.microsoft.com/office/drawing/2014/main" id="{94EF5AA7-F11B-45BF-AD85-6305AFE9C436}"/>
              </a:ext>
            </a:extLst>
          </p:cNvPr>
          <p:cNvSpPr/>
          <p:nvPr/>
        </p:nvSpPr>
        <p:spPr>
          <a:xfrm>
            <a:off x="7873405" y="3742261"/>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a:t>
            </a:r>
            <a:endParaRPr lang="en-US" b="1" dirty="0"/>
          </a:p>
        </p:txBody>
      </p:sp>
      <p:sp>
        <p:nvSpPr>
          <p:cNvPr id="38" name="Oval 37">
            <a:extLst>
              <a:ext uri="{FF2B5EF4-FFF2-40B4-BE49-F238E27FC236}">
                <a16:creationId xmlns:a16="http://schemas.microsoft.com/office/drawing/2014/main" id="{B4B966D7-49F0-4BB3-916B-D5A51E051AA9}"/>
              </a:ext>
            </a:extLst>
          </p:cNvPr>
          <p:cNvSpPr/>
          <p:nvPr/>
        </p:nvSpPr>
        <p:spPr>
          <a:xfrm>
            <a:off x="200910" y="369638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5</a:t>
            </a:r>
            <a:endParaRPr lang="en-US" b="1" dirty="0"/>
          </a:p>
        </p:txBody>
      </p:sp>
      <p:sp>
        <p:nvSpPr>
          <p:cNvPr id="40" name="Oval 39">
            <a:extLst>
              <a:ext uri="{FF2B5EF4-FFF2-40B4-BE49-F238E27FC236}">
                <a16:creationId xmlns:a16="http://schemas.microsoft.com/office/drawing/2014/main" id="{3355A696-1AB5-4185-A960-070D2DE00B57}"/>
              </a:ext>
            </a:extLst>
          </p:cNvPr>
          <p:cNvSpPr/>
          <p:nvPr/>
        </p:nvSpPr>
        <p:spPr>
          <a:xfrm>
            <a:off x="4116380" y="3742260"/>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4</a:t>
            </a:r>
            <a:endParaRPr lang="en-US" b="1" dirty="0"/>
          </a:p>
        </p:txBody>
      </p:sp>
    </p:spTree>
    <p:extLst>
      <p:ext uri="{BB962C8B-B14F-4D97-AF65-F5344CB8AC3E}">
        <p14:creationId xmlns:p14="http://schemas.microsoft.com/office/powerpoint/2010/main" val="116760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4" name="Picture 13">
            <a:extLst>
              <a:ext uri="{FF2B5EF4-FFF2-40B4-BE49-F238E27FC236}">
                <a16:creationId xmlns:a16="http://schemas.microsoft.com/office/drawing/2014/main" id="{94631E66-F6BB-4F47-9B89-DFE76A057A42}"/>
              </a:ext>
            </a:extLst>
          </p:cNvPr>
          <p:cNvPicPr>
            <a:picLocks noChangeAspect="1"/>
          </p:cNvPicPr>
          <p:nvPr/>
        </p:nvPicPr>
        <p:blipFill>
          <a:blip r:embed="rId7"/>
          <a:stretch>
            <a:fillRect/>
          </a:stretch>
        </p:blipFill>
        <p:spPr>
          <a:xfrm>
            <a:off x="6328041" y="980857"/>
            <a:ext cx="5755101" cy="3328067"/>
          </a:xfrm>
          <a:prstGeom prst="rect">
            <a:avLst/>
          </a:prstGeom>
        </p:spPr>
      </p:pic>
      <p:sp>
        <p:nvSpPr>
          <p:cNvPr id="6" name="Title 1"/>
          <p:cNvSpPr>
            <a:spLocks noGrp="1"/>
          </p:cNvSpPr>
          <p:nvPr>
            <p:ph type="title"/>
          </p:nvPr>
        </p:nvSpPr>
        <p:spPr>
          <a:xfrm>
            <a:off x="502443" y="235186"/>
            <a:ext cx="11187113" cy="311150"/>
          </a:xfrm>
        </p:spPr>
        <p:txBody>
          <a:bodyPr>
            <a:normAutofit fontScale="90000"/>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8"/>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9"/>
          <a:stretch>
            <a:fillRect/>
          </a:stretch>
        </p:blipFill>
        <p:spPr>
          <a:xfrm>
            <a:off x="4024855" y="36983"/>
            <a:ext cx="571500" cy="581025"/>
          </a:xfrm>
          <a:prstGeom prst="rect">
            <a:avLst/>
          </a:prstGeom>
        </p:spPr>
      </p:pic>
      <p:sp>
        <p:nvSpPr>
          <p:cNvPr id="18" name="TextBox 17">
            <a:extLst>
              <a:ext uri="{FF2B5EF4-FFF2-40B4-BE49-F238E27FC236}">
                <a16:creationId xmlns:a16="http://schemas.microsoft.com/office/drawing/2014/main" id="{9F7AFEBF-B16B-4E4F-B0E4-119F29FA39D7}"/>
              </a:ext>
            </a:extLst>
          </p:cNvPr>
          <p:cNvSpPr txBox="1"/>
          <p:nvPr/>
        </p:nvSpPr>
        <p:spPr>
          <a:xfrm>
            <a:off x="292967" y="4569427"/>
            <a:ext cx="11790175" cy="1785104"/>
          </a:xfrm>
          <a:prstGeom prst="rect">
            <a:avLst/>
          </a:prstGeom>
          <a:noFill/>
        </p:spPr>
        <p:txBody>
          <a:bodyPr wrap="square" lIns="0" tIns="0" rIns="0" bIns="0" rtlCol="0">
            <a:spAutoFit/>
          </a:bodyPr>
          <a:lstStyle/>
          <a:p>
            <a:r>
              <a:rPr lang="en-US" sz="2000" b="1" dirty="0"/>
              <a:t>Note – The alternative hypothesis (H</a:t>
            </a:r>
            <a:r>
              <a:rPr lang="en-US" sz="1400" b="1" dirty="0"/>
              <a:t>1</a:t>
            </a:r>
            <a:r>
              <a:rPr lang="en-US" b="1" dirty="0"/>
              <a:t>) contains values for which we are seeking evidence for</a:t>
            </a:r>
            <a:endParaRPr lang="en-US" sz="1600" b="1" dirty="0"/>
          </a:p>
          <a:p>
            <a:endParaRPr lang="en-US" sz="1600" b="1" dirty="0"/>
          </a:p>
          <a:p>
            <a:r>
              <a:rPr lang="en-US" sz="1600" b="1" dirty="0"/>
              <a:t>Since we start with a counter here and collect the evidence (against it) null hypothesis, and based on that we reject the null or do not reject the null (never accept the null)</a:t>
            </a:r>
          </a:p>
          <a:p>
            <a:endParaRPr lang="en-US" sz="1600" b="1" dirty="0"/>
          </a:p>
          <a:p>
            <a:r>
              <a:rPr lang="en-US" sz="1600" b="1" dirty="0"/>
              <a:t>Criminal Trial example – H</a:t>
            </a:r>
            <a:r>
              <a:rPr lang="en-US" sz="1200" b="1" dirty="0"/>
              <a:t>0</a:t>
            </a:r>
            <a:r>
              <a:rPr lang="en-US" sz="1600" b="1" dirty="0"/>
              <a:t>: "the defendant is not guilty" </a:t>
            </a:r>
          </a:p>
          <a:p>
            <a:r>
              <a:rPr lang="en-US" sz="1600" b="1" dirty="0"/>
              <a:t>	                         H</a:t>
            </a:r>
            <a:r>
              <a:rPr lang="en-US" sz="1200" b="1" dirty="0"/>
              <a:t>1</a:t>
            </a:r>
            <a:r>
              <a:rPr lang="en-US" sz="1600" b="1" dirty="0"/>
              <a:t>: "the defendant is guilty"</a:t>
            </a:r>
          </a:p>
        </p:txBody>
      </p:sp>
      <p:sp>
        <p:nvSpPr>
          <p:cNvPr id="3" name="Oval 2">
            <a:extLst>
              <a:ext uri="{FF2B5EF4-FFF2-40B4-BE49-F238E27FC236}">
                <a16:creationId xmlns:a16="http://schemas.microsoft.com/office/drawing/2014/main" id="{0239B80F-EF05-4B4C-A311-F77C5D5C0A33}"/>
              </a:ext>
            </a:extLst>
          </p:cNvPr>
          <p:cNvSpPr/>
          <p:nvPr/>
        </p:nvSpPr>
        <p:spPr>
          <a:xfrm>
            <a:off x="6328041" y="98085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1</a:t>
            </a:r>
            <a:endParaRPr lang="en-US" b="1" dirty="0"/>
          </a:p>
        </p:txBody>
      </p:sp>
      <p:pic>
        <p:nvPicPr>
          <p:cNvPr id="9" name="Picture 8">
            <a:extLst>
              <a:ext uri="{FF2B5EF4-FFF2-40B4-BE49-F238E27FC236}">
                <a16:creationId xmlns:a16="http://schemas.microsoft.com/office/drawing/2014/main" id="{A975B165-8681-495F-B905-8368C13152AA}"/>
              </a:ext>
            </a:extLst>
          </p:cNvPr>
          <p:cNvPicPr>
            <a:picLocks noChangeAspect="1"/>
          </p:cNvPicPr>
          <p:nvPr/>
        </p:nvPicPr>
        <p:blipFill>
          <a:blip r:embed="rId10"/>
          <a:stretch>
            <a:fillRect/>
          </a:stretch>
        </p:blipFill>
        <p:spPr>
          <a:xfrm>
            <a:off x="108858" y="982676"/>
            <a:ext cx="5919799" cy="3328067"/>
          </a:xfrm>
          <a:prstGeom prst="rect">
            <a:avLst/>
          </a:prstGeom>
        </p:spPr>
      </p:pic>
    </p:spTree>
    <p:extLst>
      <p:ext uri="{BB962C8B-B14F-4D97-AF65-F5344CB8AC3E}">
        <p14:creationId xmlns:p14="http://schemas.microsoft.com/office/powerpoint/2010/main" val="315814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3" name="Picture 12">
            <a:extLst>
              <a:ext uri="{FF2B5EF4-FFF2-40B4-BE49-F238E27FC236}">
                <a16:creationId xmlns:a16="http://schemas.microsoft.com/office/drawing/2014/main" id="{C606772C-8182-4A3F-A33C-2FC2C0705173}"/>
              </a:ext>
            </a:extLst>
          </p:cNvPr>
          <p:cNvPicPr>
            <a:picLocks noChangeAspect="1"/>
          </p:cNvPicPr>
          <p:nvPr/>
        </p:nvPicPr>
        <p:blipFill>
          <a:blip r:embed="rId7"/>
          <a:stretch>
            <a:fillRect/>
          </a:stretch>
        </p:blipFill>
        <p:spPr>
          <a:xfrm>
            <a:off x="129974" y="3713632"/>
            <a:ext cx="3722686" cy="2772977"/>
          </a:xfrm>
          <a:prstGeom prst="rect">
            <a:avLst/>
          </a:prstGeom>
        </p:spPr>
      </p:pic>
      <p:pic>
        <p:nvPicPr>
          <p:cNvPr id="12" name="Picture 11">
            <a:extLst>
              <a:ext uri="{FF2B5EF4-FFF2-40B4-BE49-F238E27FC236}">
                <a16:creationId xmlns:a16="http://schemas.microsoft.com/office/drawing/2014/main" id="{6EADE709-9F7F-4D2D-AC3F-CF88C4AAC87F}"/>
              </a:ext>
            </a:extLst>
          </p:cNvPr>
          <p:cNvPicPr>
            <a:picLocks noChangeAspect="1"/>
          </p:cNvPicPr>
          <p:nvPr/>
        </p:nvPicPr>
        <p:blipFill>
          <a:blip r:embed="rId8"/>
          <a:stretch>
            <a:fillRect/>
          </a:stretch>
        </p:blipFill>
        <p:spPr>
          <a:xfrm>
            <a:off x="3911527" y="3718159"/>
            <a:ext cx="3798593" cy="2772977"/>
          </a:xfrm>
          <a:prstGeom prst="rect">
            <a:avLst/>
          </a:prstGeom>
        </p:spPr>
      </p:pic>
      <p:pic>
        <p:nvPicPr>
          <p:cNvPr id="11" name="Picture 10">
            <a:extLst>
              <a:ext uri="{FF2B5EF4-FFF2-40B4-BE49-F238E27FC236}">
                <a16:creationId xmlns:a16="http://schemas.microsoft.com/office/drawing/2014/main" id="{E7832279-B055-4F89-90C7-EEA7CF9321CA}"/>
              </a:ext>
            </a:extLst>
          </p:cNvPr>
          <p:cNvPicPr>
            <a:picLocks noChangeAspect="1"/>
          </p:cNvPicPr>
          <p:nvPr/>
        </p:nvPicPr>
        <p:blipFill>
          <a:blip r:embed="rId9"/>
          <a:stretch>
            <a:fillRect/>
          </a:stretch>
        </p:blipFill>
        <p:spPr>
          <a:xfrm>
            <a:off x="7768987" y="3725732"/>
            <a:ext cx="4289763" cy="2783976"/>
          </a:xfrm>
          <a:prstGeom prst="rect">
            <a:avLst/>
          </a:prstGeom>
        </p:spPr>
      </p:pic>
      <p:pic>
        <p:nvPicPr>
          <p:cNvPr id="3" name="Picture 2">
            <a:extLst>
              <a:ext uri="{FF2B5EF4-FFF2-40B4-BE49-F238E27FC236}">
                <a16:creationId xmlns:a16="http://schemas.microsoft.com/office/drawing/2014/main" id="{47FDC168-63B1-45C5-A6B1-303AE83864DD}"/>
              </a:ext>
            </a:extLst>
          </p:cNvPr>
          <p:cNvPicPr>
            <a:picLocks noChangeAspect="1"/>
          </p:cNvPicPr>
          <p:nvPr/>
        </p:nvPicPr>
        <p:blipFill>
          <a:blip r:embed="rId10"/>
          <a:stretch>
            <a:fillRect/>
          </a:stretch>
        </p:blipFill>
        <p:spPr>
          <a:xfrm>
            <a:off x="7096427" y="847617"/>
            <a:ext cx="4979172" cy="2802323"/>
          </a:xfrm>
          <a:prstGeom prst="rect">
            <a:avLst/>
          </a:prstGeom>
        </p:spPr>
      </p:pic>
      <p:pic>
        <p:nvPicPr>
          <p:cNvPr id="2" name="Picture 1">
            <a:extLst>
              <a:ext uri="{FF2B5EF4-FFF2-40B4-BE49-F238E27FC236}">
                <a16:creationId xmlns:a16="http://schemas.microsoft.com/office/drawing/2014/main" id="{F1375BE2-5651-4779-9B1E-3449617BE9B0}"/>
              </a:ext>
            </a:extLst>
          </p:cNvPr>
          <p:cNvPicPr>
            <a:picLocks noChangeAspect="1"/>
          </p:cNvPicPr>
          <p:nvPr/>
        </p:nvPicPr>
        <p:blipFill>
          <a:blip r:embed="rId11"/>
          <a:stretch>
            <a:fillRect/>
          </a:stretch>
        </p:blipFill>
        <p:spPr>
          <a:xfrm>
            <a:off x="133249" y="859755"/>
            <a:ext cx="4979172" cy="2787984"/>
          </a:xfrm>
          <a:prstGeom prst="rect">
            <a:avLst/>
          </a:prstGeom>
        </p:spPr>
      </p:pic>
      <p:sp>
        <p:nvSpPr>
          <p:cNvPr id="6" name="Title 1"/>
          <p:cNvSpPr>
            <a:spLocks noGrp="1"/>
          </p:cNvSpPr>
          <p:nvPr>
            <p:ph type="title"/>
          </p:nvPr>
        </p:nvSpPr>
        <p:spPr>
          <a:xfrm>
            <a:off x="502443" y="235186"/>
            <a:ext cx="11187113" cy="311150"/>
          </a:xfrm>
        </p:spPr>
        <p:txBody>
          <a:bodyPr>
            <a:normAutofit fontScale="90000"/>
          </a:bodyPr>
          <a:lstStyle/>
          <a:p>
            <a:r>
              <a:rPr lang="en-US" dirty="0"/>
              <a:t>Hypothesis Testing for       –  When               is known</a:t>
            </a:r>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12"/>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13"/>
          <a:stretch>
            <a:fillRect/>
          </a:stretch>
        </p:blipFill>
        <p:spPr>
          <a:xfrm>
            <a:off x="4024855" y="36983"/>
            <a:ext cx="571500" cy="581025"/>
          </a:xfrm>
          <a:prstGeom prst="rect">
            <a:avLst/>
          </a:prstGeom>
        </p:spPr>
      </p:pic>
      <p:sp>
        <p:nvSpPr>
          <p:cNvPr id="22" name="Oval 21">
            <a:extLst>
              <a:ext uri="{FF2B5EF4-FFF2-40B4-BE49-F238E27FC236}">
                <a16:creationId xmlns:a16="http://schemas.microsoft.com/office/drawing/2014/main" id="{45FD31B0-0030-4E34-9ABD-7A553E2A8C52}"/>
              </a:ext>
            </a:extLst>
          </p:cNvPr>
          <p:cNvSpPr/>
          <p:nvPr/>
        </p:nvSpPr>
        <p:spPr>
          <a:xfrm>
            <a:off x="200911"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2</a:t>
            </a:r>
            <a:endParaRPr lang="en-US" b="1" dirty="0"/>
          </a:p>
        </p:txBody>
      </p:sp>
      <p:sp>
        <p:nvSpPr>
          <p:cNvPr id="24" name="TextBox 23">
            <a:extLst>
              <a:ext uri="{FF2B5EF4-FFF2-40B4-BE49-F238E27FC236}">
                <a16:creationId xmlns:a16="http://schemas.microsoft.com/office/drawing/2014/main" id="{15FC2F4A-D46D-4A13-9831-99DB1F52CBE6}"/>
              </a:ext>
            </a:extLst>
          </p:cNvPr>
          <p:cNvSpPr txBox="1"/>
          <p:nvPr/>
        </p:nvSpPr>
        <p:spPr>
          <a:xfrm>
            <a:off x="5251118" y="1937658"/>
            <a:ext cx="1650425" cy="1231106"/>
          </a:xfrm>
          <a:prstGeom prst="rect">
            <a:avLst/>
          </a:prstGeom>
          <a:noFill/>
        </p:spPr>
        <p:txBody>
          <a:bodyPr wrap="square" lIns="0" tIns="0" rIns="0" bIns="0" rtlCol="0">
            <a:spAutoFit/>
          </a:bodyPr>
          <a:lstStyle/>
          <a:p>
            <a:r>
              <a:rPr lang="en-US" sz="1600" b="1" i="1" u="sng" dirty="0"/>
              <a:t>But where is the evidence against the null or -2.191 is too far from mean?</a:t>
            </a:r>
            <a:endParaRPr lang="en-US" sz="1400" b="1" i="1" u="sng" dirty="0"/>
          </a:p>
        </p:txBody>
      </p:sp>
      <p:sp>
        <p:nvSpPr>
          <p:cNvPr id="26" name="Oval 25">
            <a:extLst>
              <a:ext uri="{FF2B5EF4-FFF2-40B4-BE49-F238E27FC236}">
                <a16:creationId xmlns:a16="http://schemas.microsoft.com/office/drawing/2014/main" id="{A1D7261A-B43E-4EF5-8001-70B634578B58}"/>
              </a:ext>
            </a:extLst>
          </p:cNvPr>
          <p:cNvSpPr/>
          <p:nvPr/>
        </p:nvSpPr>
        <p:spPr>
          <a:xfrm>
            <a:off x="7143058" y="84761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t>
            </a:r>
            <a:endParaRPr lang="en-US" b="1" dirty="0"/>
          </a:p>
        </p:txBody>
      </p:sp>
      <p:sp>
        <p:nvSpPr>
          <p:cNvPr id="19" name="Oval 18">
            <a:extLst>
              <a:ext uri="{FF2B5EF4-FFF2-40B4-BE49-F238E27FC236}">
                <a16:creationId xmlns:a16="http://schemas.microsoft.com/office/drawing/2014/main" id="{FCCE499C-E830-4DFA-8383-7BF56CD38299}"/>
              </a:ext>
            </a:extLst>
          </p:cNvPr>
          <p:cNvSpPr/>
          <p:nvPr/>
        </p:nvSpPr>
        <p:spPr>
          <a:xfrm>
            <a:off x="9134256" y="2945059"/>
            <a:ext cx="903514" cy="312248"/>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37" name="Oval 36">
            <a:extLst>
              <a:ext uri="{FF2B5EF4-FFF2-40B4-BE49-F238E27FC236}">
                <a16:creationId xmlns:a16="http://schemas.microsoft.com/office/drawing/2014/main" id="{94EF5AA7-F11B-45BF-AD85-6305AFE9C436}"/>
              </a:ext>
            </a:extLst>
          </p:cNvPr>
          <p:cNvSpPr/>
          <p:nvPr/>
        </p:nvSpPr>
        <p:spPr>
          <a:xfrm>
            <a:off x="7873405" y="3742261"/>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a:t>
            </a:r>
            <a:endParaRPr lang="en-US" b="1" dirty="0"/>
          </a:p>
        </p:txBody>
      </p:sp>
      <p:sp>
        <p:nvSpPr>
          <p:cNvPr id="38" name="Oval 37">
            <a:extLst>
              <a:ext uri="{FF2B5EF4-FFF2-40B4-BE49-F238E27FC236}">
                <a16:creationId xmlns:a16="http://schemas.microsoft.com/office/drawing/2014/main" id="{B4B966D7-49F0-4BB3-916B-D5A51E051AA9}"/>
              </a:ext>
            </a:extLst>
          </p:cNvPr>
          <p:cNvSpPr/>
          <p:nvPr/>
        </p:nvSpPr>
        <p:spPr>
          <a:xfrm>
            <a:off x="200910" y="3696387"/>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5</a:t>
            </a:r>
            <a:endParaRPr lang="en-US" b="1" dirty="0"/>
          </a:p>
        </p:txBody>
      </p:sp>
      <p:sp>
        <p:nvSpPr>
          <p:cNvPr id="40" name="Oval 39">
            <a:extLst>
              <a:ext uri="{FF2B5EF4-FFF2-40B4-BE49-F238E27FC236}">
                <a16:creationId xmlns:a16="http://schemas.microsoft.com/office/drawing/2014/main" id="{3355A696-1AB5-4185-A960-070D2DE00B57}"/>
              </a:ext>
            </a:extLst>
          </p:cNvPr>
          <p:cNvSpPr/>
          <p:nvPr/>
        </p:nvSpPr>
        <p:spPr>
          <a:xfrm>
            <a:off x="4116380" y="3742260"/>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4</a:t>
            </a:r>
            <a:endParaRPr lang="en-US" b="1" dirty="0"/>
          </a:p>
        </p:txBody>
      </p:sp>
      <p:pic>
        <p:nvPicPr>
          <p:cNvPr id="9" name="Picture 8">
            <a:extLst>
              <a:ext uri="{FF2B5EF4-FFF2-40B4-BE49-F238E27FC236}">
                <a16:creationId xmlns:a16="http://schemas.microsoft.com/office/drawing/2014/main" id="{FD897261-0963-4CFF-AC4D-21D24D04820D}"/>
              </a:ext>
            </a:extLst>
          </p:cNvPr>
          <p:cNvPicPr>
            <a:picLocks noChangeAspect="1"/>
          </p:cNvPicPr>
          <p:nvPr/>
        </p:nvPicPr>
        <p:blipFill>
          <a:blip r:embed="rId14"/>
          <a:stretch>
            <a:fillRect/>
          </a:stretch>
        </p:blipFill>
        <p:spPr>
          <a:xfrm>
            <a:off x="10219196" y="3257307"/>
            <a:ext cx="1771894" cy="299010"/>
          </a:xfrm>
          <a:prstGeom prst="rect">
            <a:avLst/>
          </a:prstGeom>
        </p:spPr>
      </p:pic>
    </p:spTree>
    <p:extLst>
      <p:ext uri="{BB962C8B-B14F-4D97-AF65-F5344CB8AC3E}">
        <p14:creationId xmlns:p14="http://schemas.microsoft.com/office/powerpoint/2010/main" val="427498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t Distribution – The problem with small samples  </a:t>
            </a:r>
          </a:p>
        </p:txBody>
      </p:sp>
      <p:pic>
        <p:nvPicPr>
          <p:cNvPr id="9" name="Picture 8">
            <a:extLst>
              <a:ext uri="{FF2B5EF4-FFF2-40B4-BE49-F238E27FC236}">
                <a16:creationId xmlns:a16="http://schemas.microsoft.com/office/drawing/2014/main" id="{F990AFBF-DB2C-4A6A-885D-053ED6B962A9}"/>
              </a:ext>
            </a:extLst>
          </p:cNvPr>
          <p:cNvPicPr>
            <a:picLocks noChangeAspect="1"/>
          </p:cNvPicPr>
          <p:nvPr/>
        </p:nvPicPr>
        <p:blipFill>
          <a:blip r:embed="rId7"/>
          <a:stretch>
            <a:fillRect/>
          </a:stretch>
        </p:blipFill>
        <p:spPr>
          <a:xfrm>
            <a:off x="211797" y="721536"/>
            <a:ext cx="11610089" cy="1329211"/>
          </a:xfrm>
          <a:prstGeom prst="rect">
            <a:avLst/>
          </a:prstGeom>
        </p:spPr>
      </p:pic>
      <p:pic>
        <p:nvPicPr>
          <p:cNvPr id="16" name="Picture 15">
            <a:extLst>
              <a:ext uri="{FF2B5EF4-FFF2-40B4-BE49-F238E27FC236}">
                <a16:creationId xmlns:a16="http://schemas.microsoft.com/office/drawing/2014/main" id="{D7EA128E-4AA4-4596-B05C-8F773A0D9CD5}"/>
              </a:ext>
            </a:extLst>
          </p:cNvPr>
          <p:cNvPicPr>
            <a:picLocks noChangeAspect="1"/>
          </p:cNvPicPr>
          <p:nvPr/>
        </p:nvPicPr>
        <p:blipFill>
          <a:blip r:embed="rId8"/>
          <a:stretch>
            <a:fillRect/>
          </a:stretch>
        </p:blipFill>
        <p:spPr>
          <a:xfrm>
            <a:off x="200911" y="2102006"/>
            <a:ext cx="11610089" cy="1383958"/>
          </a:xfrm>
          <a:prstGeom prst="rect">
            <a:avLst/>
          </a:prstGeom>
        </p:spPr>
      </p:pic>
      <p:pic>
        <p:nvPicPr>
          <p:cNvPr id="17" name="Picture 16">
            <a:extLst>
              <a:ext uri="{FF2B5EF4-FFF2-40B4-BE49-F238E27FC236}">
                <a16:creationId xmlns:a16="http://schemas.microsoft.com/office/drawing/2014/main" id="{A73A5FF3-BC58-4D59-803B-6454E57943CE}"/>
              </a:ext>
            </a:extLst>
          </p:cNvPr>
          <p:cNvPicPr>
            <a:picLocks noChangeAspect="1"/>
          </p:cNvPicPr>
          <p:nvPr/>
        </p:nvPicPr>
        <p:blipFill>
          <a:blip r:embed="rId9"/>
          <a:stretch>
            <a:fillRect/>
          </a:stretch>
        </p:blipFill>
        <p:spPr>
          <a:xfrm>
            <a:off x="4163312" y="3571023"/>
            <a:ext cx="7647688" cy="3085591"/>
          </a:xfrm>
          <a:prstGeom prst="rect">
            <a:avLst/>
          </a:prstGeom>
        </p:spPr>
      </p:pic>
      <p:sp>
        <p:nvSpPr>
          <p:cNvPr id="19" name="TextBox 18">
            <a:extLst>
              <a:ext uri="{FF2B5EF4-FFF2-40B4-BE49-F238E27FC236}">
                <a16:creationId xmlns:a16="http://schemas.microsoft.com/office/drawing/2014/main" id="{61933129-8519-4862-8B1D-B6552449972A}"/>
              </a:ext>
            </a:extLst>
          </p:cNvPr>
          <p:cNvSpPr txBox="1"/>
          <p:nvPr/>
        </p:nvSpPr>
        <p:spPr>
          <a:xfrm>
            <a:off x="200911" y="3725019"/>
            <a:ext cx="3903000" cy="984885"/>
          </a:xfrm>
          <a:prstGeom prst="rect">
            <a:avLst/>
          </a:prstGeom>
          <a:noFill/>
        </p:spPr>
        <p:txBody>
          <a:bodyPr wrap="square" lIns="0" tIns="0" rIns="0" bIns="0" rtlCol="0">
            <a:spAutoFit/>
          </a:bodyPr>
          <a:lstStyle/>
          <a:p>
            <a:r>
              <a:rPr lang="en-US" sz="1600" b="1" i="1" u="sng" dirty="0"/>
              <a:t>If the underlying distribution in normal and standard deviation is known, then sample mean will also follow normal distribution ~</a:t>
            </a:r>
          </a:p>
        </p:txBody>
      </p:sp>
    </p:spTree>
    <p:extLst>
      <p:ext uri="{BB962C8B-B14F-4D97-AF65-F5344CB8AC3E}">
        <p14:creationId xmlns:p14="http://schemas.microsoft.com/office/powerpoint/2010/main" val="20238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235186"/>
            <a:ext cx="11187113" cy="311150"/>
          </a:xfrm>
        </p:spPr>
        <p:txBody>
          <a:bodyPr>
            <a:normAutofit fontScale="90000"/>
          </a:bodyPr>
          <a:lstStyle/>
          <a:p>
            <a:r>
              <a:rPr lang="en-US" dirty="0"/>
              <a:t>t Distribution – Formulation and Visualization</a:t>
            </a:r>
          </a:p>
        </p:txBody>
      </p:sp>
      <p:pic>
        <p:nvPicPr>
          <p:cNvPr id="3" name="Picture 2">
            <a:extLst>
              <a:ext uri="{FF2B5EF4-FFF2-40B4-BE49-F238E27FC236}">
                <a16:creationId xmlns:a16="http://schemas.microsoft.com/office/drawing/2014/main" id="{CD2626FD-C01A-4FD1-8FC1-78A988899CE4}"/>
              </a:ext>
            </a:extLst>
          </p:cNvPr>
          <p:cNvPicPr>
            <a:picLocks noChangeAspect="1"/>
          </p:cNvPicPr>
          <p:nvPr/>
        </p:nvPicPr>
        <p:blipFill>
          <a:blip r:embed="rId7"/>
          <a:stretch>
            <a:fillRect/>
          </a:stretch>
        </p:blipFill>
        <p:spPr>
          <a:xfrm>
            <a:off x="200911" y="783771"/>
            <a:ext cx="6056231" cy="3183771"/>
          </a:xfrm>
          <a:prstGeom prst="rect">
            <a:avLst/>
          </a:prstGeom>
        </p:spPr>
      </p:pic>
      <p:pic>
        <p:nvPicPr>
          <p:cNvPr id="11" name="Picture 10">
            <a:extLst>
              <a:ext uri="{FF2B5EF4-FFF2-40B4-BE49-F238E27FC236}">
                <a16:creationId xmlns:a16="http://schemas.microsoft.com/office/drawing/2014/main" id="{A719A080-173D-4A12-A6DA-43EE49CEC2C3}"/>
              </a:ext>
            </a:extLst>
          </p:cNvPr>
          <p:cNvPicPr>
            <a:picLocks noChangeAspect="1"/>
          </p:cNvPicPr>
          <p:nvPr/>
        </p:nvPicPr>
        <p:blipFill>
          <a:blip r:embed="rId8"/>
          <a:stretch>
            <a:fillRect/>
          </a:stretch>
        </p:blipFill>
        <p:spPr>
          <a:xfrm>
            <a:off x="6546088" y="783772"/>
            <a:ext cx="2626815" cy="1545772"/>
          </a:xfrm>
          <a:prstGeom prst="rect">
            <a:avLst/>
          </a:prstGeom>
        </p:spPr>
      </p:pic>
      <p:pic>
        <p:nvPicPr>
          <p:cNvPr id="12" name="Picture 11">
            <a:extLst>
              <a:ext uri="{FF2B5EF4-FFF2-40B4-BE49-F238E27FC236}">
                <a16:creationId xmlns:a16="http://schemas.microsoft.com/office/drawing/2014/main" id="{3FA951CE-7F6B-461C-8174-0A73C9DED022}"/>
              </a:ext>
            </a:extLst>
          </p:cNvPr>
          <p:cNvPicPr>
            <a:picLocks noChangeAspect="1"/>
          </p:cNvPicPr>
          <p:nvPr/>
        </p:nvPicPr>
        <p:blipFill>
          <a:blip r:embed="rId9"/>
          <a:stretch>
            <a:fillRect/>
          </a:stretch>
        </p:blipFill>
        <p:spPr>
          <a:xfrm>
            <a:off x="9364041" y="783771"/>
            <a:ext cx="2626815" cy="1545772"/>
          </a:xfrm>
          <a:prstGeom prst="rect">
            <a:avLst/>
          </a:prstGeom>
        </p:spPr>
      </p:pic>
      <p:pic>
        <p:nvPicPr>
          <p:cNvPr id="13" name="Picture 12">
            <a:extLst>
              <a:ext uri="{FF2B5EF4-FFF2-40B4-BE49-F238E27FC236}">
                <a16:creationId xmlns:a16="http://schemas.microsoft.com/office/drawing/2014/main" id="{87D44429-B9A0-42C7-9EF3-701474FD4255}"/>
              </a:ext>
            </a:extLst>
          </p:cNvPr>
          <p:cNvPicPr>
            <a:picLocks noChangeAspect="1"/>
          </p:cNvPicPr>
          <p:nvPr/>
        </p:nvPicPr>
        <p:blipFill>
          <a:blip r:embed="rId10"/>
          <a:stretch>
            <a:fillRect/>
          </a:stretch>
        </p:blipFill>
        <p:spPr>
          <a:xfrm>
            <a:off x="9385813" y="2421770"/>
            <a:ext cx="2626815" cy="1545772"/>
          </a:xfrm>
          <a:prstGeom prst="rect">
            <a:avLst/>
          </a:prstGeom>
        </p:spPr>
      </p:pic>
      <p:pic>
        <p:nvPicPr>
          <p:cNvPr id="14" name="Picture 13">
            <a:extLst>
              <a:ext uri="{FF2B5EF4-FFF2-40B4-BE49-F238E27FC236}">
                <a16:creationId xmlns:a16="http://schemas.microsoft.com/office/drawing/2014/main" id="{9DCB6258-E970-416E-8D33-FC75A86AD699}"/>
              </a:ext>
            </a:extLst>
          </p:cNvPr>
          <p:cNvPicPr>
            <a:picLocks noChangeAspect="1"/>
          </p:cNvPicPr>
          <p:nvPr/>
        </p:nvPicPr>
        <p:blipFill>
          <a:blip r:embed="rId11"/>
          <a:stretch>
            <a:fillRect/>
          </a:stretch>
        </p:blipFill>
        <p:spPr>
          <a:xfrm>
            <a:off x="6485961" y="2421771"/>
            <a:ext cx="2747068" cy="1545772"/>
          </a:xfrm>
          <a:prstGeom prst="rect">
            <a:avLst/>
          </a:prstGeom>
        </p:spPr>
      </p:pic>
      <p:pic>
        <p:nvPicPr>
          <p:cNvPr id="15" name="Picture 14">
            <a:extLst>
              <a:ext uri="{FF2B5EF4-FFF2-40B4-BE49-F238E27FC236}">
                <a16:creationId xmlns:a16="http://schemas.microsoft.com/office/drawing/2014/main" id="{28D0048E-1522-4AE7-BAA5-3212CC453E1C}"/>
              </a:ext>
            </a:extLst>
          </p:cNvPr>
          <p:cNvPicPr>
            <a:picLocks noChangeAspect="1"/>
          </p:cNvPicPr>
          <p:nvPr/>
        </p:nvPicPr>
        <p:blipFill>
          <a:blip r:embed="rId12"/>
          <a:stretch>
            <a:fillRect/>
          </a:stretch>
        </p:blipFill>
        <p:spPr>
          <a:xfrm>
            <a:off x="200911" y="4065814"/>
            <a:ext cx="3837689" cy="2158700"/>
          </a:xfrm>
          <a:prstGeom prst="rect">
            <a:avLst/>
          </a:prstGeom>
        </p:spPr>
      </p:pic>
      <p:pic>
        <p:nvPicPr>
          <p:cNvPr id="20" name="Picture 19">
            <a:extLst>
              <a:ext uri="{FF2B5EF4-FFF2-40B4-BE49-F238E27FC236}">
                <a16:creationId xmlns:a16="http://schemas.microsoft.com/office/drawing/2014/main" id="{26C154A3-4DBF-4A52-BD71-7F8311D7051E}"/>
              </a:ext>
            </a:extLst>
          </p:cNvPr>
          <p:cNvPicPr>
            <a:picLocks noChangeAspect="1"/>
          </p:cNvPicPr>
          <p:nvPr/>
        </p:nvPicPr>
        <p:blipFill>
          <a:blip r:embed="rId13"/>
          <a:stretch>
            <a:fillRect/>
          </a:stretch>
        </p:blipFill>
        <p:spPr>
          <a:xfrm>
            <a:off x="4461294" y="4077606"/>
            <a:ext cx="3740451" cy="2158700"/>
          </a:xfrm>
          <a:prstGeom prst="rect">
            <a:avLst/>
          </a:prstGeom>
        </p:spPr>
      </p:pic>
      <p:sp>
        <p:nvSpPr>
          <p:cNvPr id="21" name="Isosceles Triangle 20">
            <a:extLst>
              <a:ext uri="{FF2B5EF4-FFF2-40B4-BE49-F238E27FC236}">
                <a16:creationId xmlns:a16="http://schemas.microsoft.com/office/drawing/2014/main" id="{2893ED90-BAEE-45B5-8F4C-264907E36CF4}"/>
              </a:ext>
            </a:extLst>
          </p:cNvPr>
          <p:cNvSpPr/>
          <p:nvPr/>
        </p:nvSpPr>
        <p:spPr>
          <a:xfrm rot="5400000">
            <a:off x="3564003" y="4991331"/>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pic>
        <p:nvPicPr>
          <p:cNvPr id="22" name="Picture 21">
            <a:extLst>
              <a:ext uri="{FF2B5EF4-FFF2-40B4-BE49-F238E27FC236}">
                <a16:creationId xmlns:a16="http://schemas.microsoft.com/office/drawing/2014/main" id="{66F57972-ACB1-4DF6-8C44-62C71F2E17B6}"/>
              </a:ext>
            </a:extLst>
          </p:cNvPr>
          <p:cNvPicPr>
            <a:picLocks noChangeAspect="1"/>
          </p:cNvPicPr>
          <p:nvPr/>
        </p:nvPicPr>
        <p:blipFill>
          <a:blip r:embed="rId14"/>
          <a:stretch>
            <a:fillRect/>
          </a:stretch>
        </p:blipFill>
        <p:spPr>
          <a:xfrm>
            <a:off x="8624440" y="4059769"/>
            <a:ext cx="3388188" cy="2158701"/>
          </a:xfrm>
          <a:prstGeom prst="rect">
            <a:avLst/>
          </a:prstGeom>
        </p:spPr>
      </p:pic>
      <p:sp>
        <p:nvSpPr>
          <p:cNvPr id="23" name="Isosceles Triangle 22">
            <a:extLst>
              <a:ext uri="{FF2B5EF4-FFF2-40B4-BE49-F238E27FC236}">
                <a16:creationId xmlns:a16="http://schemas.microsoft.com/office/drawing/2014/main" id="{288D4EEA-4780-40C4-9833-C7B2456A0514}"/>
              </a:ext>
            </a:extLst>
          </p:cNvPr>
          <p:cNvSpPr/>
          <p:nvPr/>
        </p:nvSpPr>
        <p:spPr>
          <a:xfrm rot="5400000">
            <a:off x="7767944" y="5029644"/>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170402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dirty="0"/>
              <a:t>Practice Question - 1</a:t>
            </a:r>
            <a:endParaRPr lang="en-US" dirty="0"/>
          </a:p>
        </p:txBody>
      </p:sp>
      <p:pic>
        <p:nvPicPr>
          <p:cNvPr id="2" name="Picture 1">
            <a:extLst>
              <a:ext uri="{FF2B5EF4-FFF2-40B4-BE49-F238E27FC236}">
                <a16:creationId xmlns:a16="http://schemas.microsoft.com/office/drawing/2014/main" id="{59A27C9C-98D5-4BAF-8206-717D81CD639C}"/>
              </a:ext>
            </a:extLst>
          </p:cNvPr>
          <p:cNvPicPr>
            <a:picLocks noChangeAspect="1"/>
          </p:cNvPicPr>
          <p:nvPr/>
        </p:nvPicPr>
        <p:blipFill>
          <a:blip r:embed="rId6"/>
          <a:stretch>
            <a:fillRect/>
          </a:stretch>
        </p:blipFill>
        <p:spPr>
          <a:xfrm>
            <a:off x="257753" y="842314"/>
            <a:ext cx="11676493" cy="5327196"/>
          </a:xfrm>
          <a:prstGeom prst="rect">
            <a:avLst/>
          </a:prstGeom>
        </p:spPr>
      </p:pic>
    </p:spTree>
    <p:extLst>
      <p:ext uri="{BB962C8B-B14F-4D97-AF65-F5344CB8AC3E}">
        <p14:creationId xmlns:p14="http://schemas.microsoft.com/office/powerpoint/2010/main" val="100802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dirty="0"/>
              <a:t>Practice Question - 2</a:t>
            </a:r>
            <a:endParaRPr lang="en-US" dirty="0"/>
          </a:p>
        </p:txBody>
      </p:sp>
      <p:pic>
        <p:nvPicPr>
          <p:cNvPr id="3" name="Picture 2">
            <a:extLst>
              <a:ext uri="{FF2B5EF4-FFF2-40B4-BE49-F238E27FC236}">
                <a16:creationId xmlns:a16="http://schemas.microsoft.com/office/drawing/2014/main" id="{1ADE4CA9-9D0D-424C-A96B-A583B3638DC4}"/>
              </a:ext>
            </a:extLst>
          </p:cNvPr>
          <p:cNvPicPr>
            <a:picLocks noChangeAspect="1"/>
          </p:cNvPicPr>
          <p:nvPr/>
        </p:nvPicPr>
        <p:blipFill>
          <a:blip r:embed="rId6"/>
          <a:stretch>
            <a:fillRect/>
          </a:stretch>
        </p:blipFill>
        <p:spPr>
          <a:xfrm>
            <a:off x="243365" y="751794"/>
            <a:ext cx="11763578" cy="5398635"/>
          </a:xfrm>
          <a:prstGeom prst="rect">
            <a:avLst/>
          </a:prstGeom>
        </p:spPr>
      </p:pic>
    </p:spTree>
    <p:extLst>
      <p:ext uri="{BB962C8B-B14F-4D97-AF65-F5344CB8AC3E}">
        <p14:creationId xmlns:p14="http://schemas.microsoft.com/office/powerpoint/2010/main" val="207863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dirty="0"/>
              <a:t>Popular Sampling Methods</a:t>
            </a:r>
          </a:p>
        </p:txBody>
      </p:sp>
      <p:sp>
        <p:nvSpPr>
          <p:cNvPr id="24" name="Text Box 4">
            <a:extLst>
              <a:ext uri="{FF2B5EF4-FFF2-40B4-BE49-F238E27FC236}">
                <a16:creationId xmlns:a16="http://schemas.microsoft.com/office/drawing/2014/main" id="{594A1E97-2CB7-441D-B357-2D6A37447A7B}"/>
              </a:ext>
            </a:extLst>
          </p:cNvPr>
          <p:cNvSpPr txBox="1">
            <a:spLocks noChangeArrowheads="1"/>
          </p:cNvSpPr>
          <p:nvPr/>
        </p:nvSpPr>
        <p:spPr bwMode="auto">
          <a:xfrm>
            <a:off x="126607" y="840611"/>
            <a:ext cx="11938783" cy="282814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algn="l">
              <a:lnSpc>
                <a:spcPct val="150000"/>
              </a:lnSpc>
              <a:buClr>
                <a:srgbClr val="3A6008"/>
              </a:buClr>
              <a:buFontTx/>
              <a:buChar char="•"/>
              <a:defRPr/>
            </a:pPr>
            <a:r>
              <a:rPr lang="en-US" b="1" dirty="0"/>
              <a:t>Simple random sampling</a:t>
            </a:r>
            <a:r>
              <a:rPr lang="en-US" dirty="0"/>
              <a:t> is the simplest form of sampling. Each member of the population has an equal and known chance of being selected.</a:t>
            </a:r>
          </a:p>
          <a:p>
            <a:pPr algn="l">
              <a:lnSpc>
                <a:spcPct val="150000"/>
              </a:lnSpc>
              <a:buClr>
                <a:srgbClr val="3A6008"/>
              </a:buClr>
              <a:buFontTx/>
              <a:buChar char="•"/>
              <a:defRPr/>
            </a:pPr>
            <a:r>
              <a:rPr lang="en-US" b="1" dirty="0"/>
              <a:t>Systematic sampling</a:t>
            </a:r>
            <a:r>
              <a:rPr lang="en-US" dirty="0"/>
              <a:t> is often used instead of random sampling. It is also called an Nth name selection technique. This involves a random start and then proceeds with the selection of every </a:t>
            </a:r>
            <a:r>
              <a:rPr lang="en-US" i="1" dirty="0" err="1"/>
              <a:t>k’</a:t>
            </a:r>
            <a:r>
              <a:rPr lang="en-US" dirty="0" err="1"/>
              <a:t>th</a:t>
            </a:r>
            <a:r>
              <a:rPr lang="en-US" dirty="0"/>
              <a:t> element from then onwards. In this case, </a:t>
            </a:r>
            <a:r>
              <a:rPr lang="en-US" i="1" dirty="0"/>
              <a:t>k</a:t>
            </a:r>
            <a:r>
              <a:rPr lang="en-US" dirty="0"/>
              <a:t>=(population size/sample size).</a:t>
            </a:r>
          </a:p>
          <a:p>
            <a:pPr algn="l">
              <a:lnSpc>
                <a:spcPct val="150000"/>
              </a:lnSpc>
              <a:buClr>
                <a:srgbClr val="3A6008"/>
              </a:buClr>
              <a:buFontTx/>
              <a:buChar char="•"/>
              <a:defRPr/>
            </a:pPr>
            <a:r>
              <a:rPr lang="en-US" b="1" dirty="0"/>
              <a:t>Stratified sampling</a:t>
            </a:r>
            <a:r>
              <a:rPr lang="en-US" dirty="0"/>
              <a:t> is commonly used probability method that is superior to random sampling because it reduces sampling error. A stratum is a subset of the population that share at least one common characteristic. Examples of stratums might be males and females, or managers and non-managers. The researcher first identifies the relevant stratums and their actual representation in the population. Random sampling is then used to select a </a:t>
            </a:r>
            <a:r>
              <a:rPr lang="en-US" i="1" dirty="0"/>
              <a:t>sufficient</a:t>
            </a:r>
            <a:r>
              <a:rPr lang="en-US" dirty="0"/>
              <a:t> number of subjects from each stratum. "</a:t>
            </a:r>
            <a:r>
              <a:rPr lang="en-US" i="1" dirty="0"/>
              <a:t>Sufficient</a:t>
            </a:r>
            <a:r>
              <a:rPr lang="en-US" dirty="0"/>
              <a:t>" refers to a sample size large enough for us to be reasonably confident that the stratum represents the population. Stratified sampling is often used when one or more of the stratums in the population have a low incidence relative to the other stratums.</a:t>
            </a:r>
          </a:p>
          <a:p>
            <a:pPr algn="l">
              <a:lnSpc>
                <a:spcPct val="150000"/>
              </a:lnSpc>
              <a:buClr>
                <a:srgbClr val="3A6008"/>
              </a:buClr>
              <a:buFontTx/>
              <a:buChar char="•"/>
              <a:defRPr/>
            </a:pPr>
            <a:r>
              <a:rPr lang="en-US" b="1" dirty="0"/>
              <a:t>Cluster sampling </a:t>
            </a:r>
            <a:r>
              <a:rPr lang="en-US" dirty="0"/>
              <a:t>is a sampling technique where the entire population is divided into groups, or clusters, and a random sample of these clusters are selected. All observations in the selected clusters are included in the sample.</a:t>
            </a:r>
          </a:p>
        </p:txBody>
      </p:sp>
      <p:pic>
        <p:nvPicPr>
          <p:cNvPr id="25" name="Picture 24">
            <a:extLst>
              <a:ext uri="{FF2B5EF4-FFF2-40B4-BE49-F238E27FC236}">
                <a16:creationId xmlns:a16="http://schemas.microsoft.com/office/drawing/2014/main" id="{F1B67672-B2F0-44D7-8753-5FD1A7541873}"/>
              </a:ext>
            </a:extLst>
          </p:cNvPr>
          <p:cNvPicPr>
            <a:picLocks noChangeAspect="1"/>
          </p:cNvPicPr>
          <p:nvPr/>
        </p:nvPicPr>
        <p:blipFill rotWithShape="1">
          <a:blip r:embed="rId7"/>
          <a:srcRect/>
          <a:stretch/>
        </p:blipFill>
        <p:spPr>
          <a:xfrm>
            <a:off x="4598987" y="4315589"/>
            <a:ext cx="2994025" cy="1528763"/>
          </a:xfrm>
          <a:prstGeom prst="rect">
            <a:avLst/>
          </a:prstGeom>
          <a:ln>
            <a:solidFill>
              <a:schemeClr val="tx1"/>
            </a:solid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2E33AAFB-DC1F-4504-B60B-D0976FF55912}"/>
              </a:ext>
            </a:extLst>
          </p:cNvPr>
          <p:cNvPicPr>
            <a:picLocks noChangeAspect="1"/>
          </p:cNvPicPr>
          <p:nvPr/>
        </p:nvPicPr>
        <p:blipFill rotWithShape="1">
          <a:blip r:embed="rId8"/>
          <a:srcRect/>
          <a:stretch/>
        </p:blipFill>
        <p:spPr>
          <a:xfrm>
            <a:off x="7845425" y="4031427"/>
            <a:ext cx="2368550" cy="1862137"/>
          </a:xfrm>
          <a:prstGeom prst="rect">
            <a:avLst/>
          </a:prstGeom>
          <a:ln>
            <a:solidFill>
              <a:schemeClr val="tx1"/>
            </a:solid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785B70EA-C040-461B-BBEC-8399E051F303}"/>
              </a:ext>
            </a:extLst>
          </p:cNvPr>
          <p:cNvPicPr>
            <a:picLocks noChangeAspect="1"/>
          </p:cNvPicPr>
          <p:nvPr/>
        </p:nvPicPr>
        <p:blipFill rotWithShape="1">
          <a:blip r:embed="rId9"/>
          <a:srcRect l="15080" t="46881" r="52181" b="20694"/>
          <a:stretch/>
        </p:blipFill>
        <p:spPr>
          <a:xfrm>
            <a:off x="1881187" y="4023489"/>
            <a:ext cx="2516188" cy="199390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101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4" name="Picture 13">
            <a:extLst>
              <a:ext uri="{FF2B5EF4-FFF2-40B4-BE49-F238E27FC236}">
                <a16:creationId xmlns:a16="http://schemas.microsoft.com/office/drawing/2014/main" id="{A433E1EB-13EF-4FFA-9183-82182C814DA7}"/>
              </a:ext>
            </a:extLst>
          </p:cNvPr>
          <p:cNvPicPr>
            <a:picLocks noChangeAspect="1"/>
          </p:cNvPicPr>
          <p:nvPr/>
        </p:nvPicPr>
        <p:blipFill>
          <a:blip r:embed="rId7"/>
          <a:stretch>
            <a:fillRect/>
          </a:stretch>
        </p:blipFill>
        <p:spPr>
          <a:xfrm>
            <a:off x="6227574" y="975106"/>
            <a:ext cx="5763512" cy="3340772"/>
          </a:xfrm>
          <a:prstGeom prst="rect">
            <a:avLst/>
          </a:prstGeom>
        </p:spPr>
      </p:pic>
      <p:sp>
        <p:nvSpPr>
          <p:cNvPr id="6" name="Title 1"/>
          <p:cNvSpPr>
            <a:spLocks noGrp="1"/>
          </p:cNvSpPr>
          <p:nvPr>
            <p:ph type="title"/>
          </p:nvPr>
        </p:nvSpPr>
        <p:spPr>
          <a:xfrm>
            <a:off x="502443" y="235186"/>
            <a:ext cx="11187113" cy="311150"/>
          </a:xfrm>
        </p:spPr>
        <p:txBody>
          <a:bodyPr>
            <a:normAutofit fontScale="90000"/>
          </a:bodyPr>
          <a:lstStyle/>
          <a:p>
            <a:r>
              <a:rPr lang="en-US" dirty="0"/>
              <a:t>Hypothesis Testing for       –  When               is </a:t>
            </a:r>
            <a:r>
              <a:rPr lang="en-US" dirty="0">
                <a:solidFill>
                  <a:srgbClr val="C00000"/>
                </a:solidFill>
                <a:highlight>
                  <a:srgbClr val="FFFF00"/>
                </a:highlight>
              </a:rPr>
              <a:t>unknown</a:t>
            </a:r>
            <a:endParaRPr lang="en-US" dirty="0"/>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8"/>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9"/>
          <a:stretch>
            <a:fillRect/>
          </a:stretch>
        </p:blipFill>
        <p:spPr>
          <a:xfrm>
            <a:off x="4024855" y="36983"/>
            <a:ext cx="571500" cy="581025"/>
          </a:xfrm>
          <a:prstGeom prst="rect">
            <a:avLst/>
          </a:prstGeom>
        </p:spPr>
      </p:pic>
      <p:sp>
        <p:nvSpPr>
          <p:cNvPr id="18" name="TextBox 17">
            <a:extLst>
              <a:ext uri="{FF2B5EF4-FFF2-40B4-BE49-F238E27FC236}">
                <a16:creationId xmlns:a16="http://schemas.microsoft.com/office/drawing/2014/main" id="{9F7AFEBF-B16B-4E4F-B0E4-119F29FA39D7}"/>
              </a:ext>
            </a:extLst>
          </p:cNvPr>
          <p:cNvSpPr txBox="1"/>
          <p:nvPr/>
        </p:nvSpPr>
        <p:spPr>
          <a:xfrm>
            <a:off x="200911" y="4467072"/>
            <a:ext cx="11790175" cy="1785104"/>
          </a:xfrm>
          <a:prstGeom prst="rect">
            <a:avLst/>
          </a:prstGeom>
          <a:noFill/>
        </p:spPr>
        <p:txBody>
          <a:bodyPr wrap="square" lIns="0" tIns="0" rIns="0" bIns="0" rtlCol="0">
            <a:spAutoFit/>
          </a:bodyPr>
          <a:lstStyle/>
          <a:p>
            <a:r>
              <a:rPr lang="en-US" sz="2000" b="1" dirty="0"/>
              <a:t>Note – The alternative hypothesis (H</a:t>
            </a:r>
            <a:r>
              <a:rPr lang="en-US" sz="1400" b="1" dirty="0"/>
              <a:t>1</a:t>
            </a:r>
            <a:r>
              <a:rPr lang="en-US" b="1" dirty="0"/>
              <a:t>) contains values for which we are seeking evidence for</a:t>
            </a:r>
            <a:endParaRPr lang="en-US" sz="1600" b="1" dirty="0"/>
          </a:p>
          <a:p>
            <a:endParaRPr lang="en-US" sz="1600" b="1" dirty="0"/>
          </a:p>
          <a:p>
            <a:r>
              <a:rPr lang="en-US" sz="1600" b="1" dirty="0"/>
              <a:t>Since we start with a counter here and collect the evidence (against it) null hypothesis, and based on that we reject the null or do not reject the null (never accept the null)</a:t>
            </a:r>
          </a:p>
          <a:p>
            <a:endParaRPr lang="en-US" sz="1600" b="1" dirty="0"/>
          </a:p>
          <a:p>
            <a:r>
              <a:rPr lang="en-US" sz="1600" b="1" dirty="0"/>
              <a:t>Criminal Trial example – H</a:t>
            </a:r>
            <a:r>
              <a:rPr lang="en-US" sz="1200" b="1" dirty="0"/>
              <a:t>0</a:t>
            </a:r>
            <a:r>
              <a:rPr lang="en-US" sz="1600" b="1" dirty="0"/>
              <a:t>: "the defendant is not guilty" </a:t>
            </a:r>
          </a:p>
          <a:p>
            <a:r>
              <a:rPr lang="en-US" sz="1600" b="1" dirty="0"/>
              <a:t>	                         H</a:t>
            </a:r>
            <a:r>
              <a:rPr lang="en-US" sz="1200" b="1" dirty="0"/>
              <a:t>1</a:t>
            </a:r>
            <a:r>
              <a:rPr lang="en-US" sz="1600" b="1" dirty="0"/>
              <a:t>: "the defendant is guilty"</a:t>
            </a:r>
          </a:p>
        </p:txBody>
      </p:sp>
      <p:sp>
        <p:nvSpPr>
          <p:cNvPr id="3" name="Oval 2">
            <a:extLst>
              <a:ext uri="{FF2B5EF4-FFF2-40B4-BE49-F238E27FC236}">
                <a16:creationId xmlns:a16="http://schemas.microsoft.com/office/drawing/2014/main" id="{0239B80F-EF05-4B4C-A311-F77C5D5C0A33}"/>
              </a:ext>
            </a:extLst>
          </p:cNvPr>
          <p:cNvSpPr/>
          <p:nvPr/>
        </p:nvSpPr>
        <p:spPr>
          <a:xfrm>
            <a:off x="6163343" y="87668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1</a:t>
            </a:r>
            <a:endParaRPr lang="en-US" b="1" dirty="0"/>
          </a:p>
        </p:txBody>
      </p:sp>
      <p:pic>
        <p:nvPicPr>
          <p:cNvPr id="9" name="Picture 8">
            <a:extLst>
              <a:ext uri="{FF2B5EF4-FFF2-40B4-BE49-F238E27FC236}">
                <a16:creationId xmlns:a16="http://schemas.microsoft.com/office/drawing/2014/main" id="{CFCF506D-8D66-454D-8D48-8A351201A87D}"/>
              </a:ext>
            </a:extLst>
          </p:cNvPr>
          <p:cNvPicPr>
            <a:picLocks noChangeAspect="1"/>
          </p:cNvPicPr>
          <p:nvPr/>
        </p:nvPicPr>
        <p:blipFill>
          <a:blip r:embed="rId10"/>
          <a:stretch>
            <a:fillRect/>
          </a:stretch>
        </p:blipFill>
        <p:spPr>
          <a:xfrm>
            <a:off x="200911" y="980857"/>
            <a:ext cx="5779364" cy="3329886"/>
          </a:xfrm>
          <a:prstGeom prst="rect">
            <a:avLst/>
          </a:prstGeom>
        </p:spPr>
      </p:pic>
    </p:spTree>
    <p:extLst>
      <p:ext uri="{BB962C8B-B14F-4D97-AF65-F5344CB8AC3E}">
        <p14:creationId xmlns:p14="http://schemas.microsoft.com/office/powerpoint/2010/main" val="168734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pic>
        <p:nvPicPr>
          <p:cNvPr id="14" name="Picture 13">
            <a:extLst>
              <a:ext uri="{FF2B5EF4-FFF2-40B4-BE49-F238E27FC236}">
                <a16:creationId xmlns:a16="http://schemas.microsoft.com/office/drawing/2014/main" id="{9657E912-E007-48CC-8BBA-4F1E35C05869}"/>
              </a:ext>
            </a:extLst>
          </p:cNvPr>
          <p:cNvPicPr>
            <a:picLocks noChangeAspect="1"/>
          </p:cNvPicPr>
          <p:nvPr/>
        </p:nvPicPr>
        <p:blipFill>
          <a:blip r:embed="rId7"/>
          <a:stretch>
            <a:fillRect/>
          </a:stretch>
        </p:blipFill>
        <p:spPr>
          <a:xfrm>
            <a:off x="5579287" y="5598464"/>
            <a:ext cx="6551177" cy="1135467"/>
          </a:xfrm>
          <a:prstGeom prst="rect">
            <a:avLst/>
          </a:prstGeom>
        </p:spPr>
      </p:pic>
      <p:pic>
        <p:nvPicPr>
          <p:cNvPr id="13" name="Picture 12">
            <a:extLst>
              <a:ext uri="{FF2B5EF4-FFF2-40B4-BE49-F238E27FC236}">
                <a16:creationId xmlns:a16="http://schemas.microsoft.com/office/drawing/2014/main" id="{F16BC3AB-2264-4C13-8F56-EA179D6CA9ED}"/>
              </a:ext>
            </a:extLst>
          </p:cNvPr>
          <p:cNvPicPr>
            <a:picLocks noChangeAspect="1"/>
          </p:cNvPicPr>
          <p:nvPr/>
        </p:nvPicPr>
        <p:blipFill>
          <a:blip r:embed="rId8"/>
          <a:stretch>
            <a:fillRect/>
          </a:stretch>
        </p:blipFill>
        <p:spPr>
          <a:xfrm>
            <a:off x="62230" y="3275687"/>
            <a:ext cx="3874939" cy="2261097"/>
          </a:xfrm>
          <a:prstGeom prst="rect">
            <a:avLst/>
          </a:prstGeom>
        </p:spPr>
      </p:pic>
      <p:pic>
        <p:nvPicPr>
          <p:cNvPr id="12" name="Picture 11">
            <a:extLst>
              <a:ext uri="{FF2B5EF4-FFF2-40B4-BE49-F238E27FC236}">
                <a16:creationId xmlns:a16="http://schemas.microsoft.com/office/drawing/2014/main" id="{36689DC2-BDE5-4610-885A-D90F9CEA55FB}"/>
              </a:ext>
            </a:extLst>
          </p:cNvPr>
          <p:cNvPicPr>
            <a:picLocks noChangeAspect="1"/>
          </p:cNvPicPr>
          <p:nvPr/>
        </p:nvPicPr>
        <p:blipFill>
          <a:blip r:embed="rId9"/>
          <a:stretch>
            <a:fillRect/>
          </a:stretch>
        </p:blipFill>
        <p:spPr>
          <a:xfrm>
            <a:off x="4081339" y="3275688"/>
            <a:ext cx="3941635" cy="2261096"/>
          </a:xfrm>
          <a:prstGeom prst="rect">
            <a:avLst/>
          </a:prstGeom>
        </p:spPr>
      </p:pic>
      <p:pic>
        <p:nvPicPr>
          <p:cNvPr id="9" name="Picture 8">
            <a:extLst>
              <a:ext uri="{FF2B5EF4-FFF2-40B4-BE49-F238E27FC236}">
                <a16:creationId xmlns:a16="http://schemas.microsoft.com/office/drawing/2014/main" id="{374BCA1D-AF26-4E7B-8629-DEAC93EBEB16}"/>
              </a:ext>
            </a:extLst>
          </p:cNvPr>
          <p:cNvPicPr>
            <a:picLocks noChangeAspect="1"/>
          </p:cNvPicPr>
          <p:nvPr/>
        </p:nvPicPr>
        <p:blipFill>
          <a:blip r:embed="rId10"/>
          <a:stretch>
            <a:fillRect/>
          </a:stretch>
        </p:blipFill>
        <p:spPr>
          <a:xfrm>
            <a:off x="8230575" y="3279733"/>
            <a:ext cx="3874940" cy="2261096"/>
          </a:xfrm>
          <a:prstGeom prst="rect">
            <a:avLst/>
          </a:prstGeom>
        </p:spPr>
      </p:pic>
      <p:pic>
        <p:nvPicPr>
          <p:cNvPr id="3" name="Picture 2">
            <a:extLst>
              <a:ext uri="{FF2B5EF4-FFF2-40B4-BE49-F238E27FC236}">
                <a16:creationId xmlns:a16="http://schemas.microsoft.com/office/drawing/2014/main" id="{89810BF9-787C-41EC-BCAE-0A62E6CEEE98}"/>
              </a:ext>
            </a:extLst>
          </p:cNvPr>
          <p:cNvPicPr>
            <a:picLocks noChangeAspect="1"/>
          </p:cNvPicPr>
          <p:nvPr/>
        </p:nvPicPr>
        <p:blipFill>
          <a:blip r:embed="rId11"/>
          <a:stretch>
            <a:fillRect/>
          </a:stretch>
        </p:blipFill>
        <p:spPr>
          <a:xfrm>
            <a:off x="7027399" y="744540"/>
            <a:ext cx="4407513" cy="2425879"/>
          </a:xfrm>
          <a:prstGeom prst="rect">
            <a:avLst/>
          </a:prstGeom>
        </p:spPr>
      </p:pic>
      <p:pic>
        <p:nvPicPr>
          <p:cNvPr id="23" name="Picture 22">
            <a:extLst>
              <a:ext uri="{FF2B5EF4-FFF2-40B4-BE49-F238E27FC236}">
                <a16:creationId xmlns:a16="http://schemas.microsoft.com/office/drawing/2014/main" id="{08BAAF4F-B1C7-4966-8C40-B7E2D01FC3EB}"/>
              </a:ext>
            </a:extLst>
          </p:cNvPr>
          <p:cNvPicPr>
            <a:picLocks noChangeAspect="1"/>
          </p:cNvPicPr>
          <p:nvPr/>
        </p:nvPicPr>
        <p:blipFill>
          <a:blip r:embed="rId12"/>
          <a:stretch>
            <a:fillRect/>
          </a:stretch>
        </p:blipFill>
        <p:spPr>
          <a:xfrm>
            <a:off x="83772" y="723276"/>
            <a:ext cx="4273597" cy="2447143"/>
          </a:xfrm>
          <a:prstGeom prst="rect">
            <a:avLst/>
          </a:prstGeom>
        </p:spPr>
      </p:pic>
      <p:sp>
        <p:nvSpPr>
          <p:cNvPr id="6" name="Title 1"/>
          <p:cNvSpPr>
            <a:spLocks noGrp="1"/>
          </p:cNvSpPr>
          <p:nvPr>
            <p:ph type="title"/>
          </p:nvPr>
        </p:nvSpPr>
        <p:spPr>
          <a:xfrm>
            <a:off x="502443" y="235186"/>
            <a:ext cx="11187113" cy="311150"/>
          </a:xfrm>
        </p:spPr>
        <p:txBody>
          <a:bodyPr>
            <a:normAutofit fontScale="90000"/>
          </a:bodyPr>
          <a:lstStyle/>
          <a:p>
            <a:r>
              <a:rPr lang="en-US" dirty="0"/>
              <a:t>Hypothesis Testing for       –  When               is </a:t>
            </a:r>
            <a:r>
              <a:rPr lang="en-US" dirty="0">
                <a:solidFill>
                  <a:srgbClr val="C00000"/>
                </a:solidFill>
                <a:highlight>
                  <a:srgbClr val="FFFF00"/>
                </a:highlight>
              </a:rPr>
              <a:t>unknown</a:t>
            </a:r>
            <a:endParaRPr lang="en-US" dirty="0"/>
          </a:p>
        </p:txBody>
      </p:sp>
      <p:pic>
        <p:nvPicPr>
          <p:cNvPr id="7" name="Picture 6">
            <a:extLst>
              <a:ext uri="{FF2B5EF4-FFF2-40B4-BE49-F238E27FC236}">
                <a16:creationId xmlns:a16="http://schemas.microsoft.com/office/drawing/2014/main" id="{A186F0D0-87BA-4E0D-9F99-98D6DF7EFF46}"/>
              </a:ext>
            </a:extLst>
          </p:cNvPr>
          <p:cNvPicPr>
            <a:picLocks noChangeAspect="1"/>
          </p:cNvPicPr>
          <p:nvPr/>
        </p:nvPicPr>
        <p:blipFill>
          <a:blip r:embed="rId13"/>
          <a:stretch>
            <a:fillRect/>
          </a:stretch>
        </p:blipFill>
        <p:spPr>
          <a:xfrm>
            <a:off x="5964423" y="80525"/>
            <a:ext cx="1132004" cy="745671"/>
          </a:xfrm>
          <a:prstGeom prst="rect">
            <a:avLst/>
          </a:prstGeom>
        </p:spPr>
      </p:pic>
      <p:pic>
        <p:nvPicPr>
          <p:cNvPr id="15" name="Picture 14">
            <a:extLst>
              <a:ext uri="{FF2B5EF4-FFF2-40B4-BE49-F238E27FC236}">
                <a16:creationId xmlns:a16="http://schemas.microsoft.com/office/drawing/2014/main" id="{CCD0905D-E8FA-419C-BBC1-2CD6D37E54B0}"/>
              </a:ext>
            </a:extLst>
          </p:cNvPr>
          <p:cNvPicPr>
            <a:picLocks noChangeAspect="1"/>
          </p:cNvPicPr>
          <p:nvPr/>
        </p:nvPicPr>
        <p:blipFill>
          <a:blip r:embed="rId14"/>
          <a:stretch>
            <a:fillRect/>
          </a:stretch>
        </p:blipFill>
        <p:spPr>
          <a:xfrm>
            <a:off x="4024855" y="36983"/>
            <a:ext cx="571500" cy="581025"/>
          </a:xfrm>
          <a:prstGeom prst="rect">
            <a:avLst/>
          </a:prstGeom>
        </p:spPr>
      </p:pic>
      <p:sp>
        <p:nvSpPr>
          <p:cNvPr id="22" name="Oval 21">
            <a:extLst>
              <a:ext uri="{FF2B5EF4-FFF2-40B4-BE49-F238E27FC236}">
                <a16:creationId xmlns:a16="http://schemas.microsoft.com/office/drawing/2014/main" id="{45FD31B0-0030-4E34-9ABD-7A553E2A8C52}"/>
              </a:ext>
            </a:extLst>
          </p:cNvPr>
          <p:cNvSpPr/>
          <p:nvPr/>
        </p:nvSpPr>
        <p:spPr>
          <a:xfrm>
            <a:off x="200911" y="782301"/>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2</a:t>
            </a:r>
            <a:r>
              <a:rPr lang="en-US" b="1" dirty="0"/>
              <a:t>a</a:t>
            </a:r>
          </a:p>
        </p:txBody>
      </p:sp>
      <p:sp>
        <p:nvSpPr>
          <p:cNvPr id="26" name="Oval 25">
            <a:extLst>
              <a:ext uri="{FF2B5EF4-FFF2-40B4-BE49-F238E27FC236}">
                <a16:creationId xmlns:a16="http://schemas.microsoft.com/office/drawing/2014/main" id="{A1D7261A-B43E-4EF5-8001-70B634578B58}"/>
              </a:ext>
            </a:extLst>
          </p:cNvPr>
          <p:cNvSpPr/>
          <p:nvPr/>
        </p:nvSpPr>
        <p:spPr>
          <a:xfrm>
            <a:off x="7023911" y="713026"/>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b="1" dirty="0"/>
              <a:t>2</a:t>
            </a:r>
          </a:p>
        </p:txBody>
      </p:sp>
      <p:sp>
        <p:nvSpPr>
          <p:cNvPr id="19" name="Oval 18">
            <a:extLst>
              <a:ext uri="{FF2B5EF4-FFF2-40B4-BE49-F238E27FC236}">
                <a16:creationId xmlns:a16="http://schemas.microsoft.com/office/drawing/2014/main" id="{FCCE499C-E830-4DFA-8383-7BF56CD38299}"/>
              </a:ext>
            </a:extLst>
          </p:cNvPr>
          <p:cNvSpPr/>
          <p:nvPr/>
        </p:nvSpPr>
        <p:spPr>
          <a:xfrm>
            <a:off x="9964642" y="4962790"/>
            <a:ext cx="702027" cy="22790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err="1"/>
          </a:p>
        </p:txBody>
      </p:sp>
      <p:sp>
        <p:nvSpPr>
          <p:cNvPr id="37" name="Oval 36">
            <a:extLst>
              <a:ext uri="{FF2B5EF4-FFF2-40B4-BE49-F238E27FC236}">
                <a16:creationId xmlns:a16="http://schemas.microsoft.com/office/drawing/2014/main" id="{94EF5AA7-F11B-45BF-AD85-6305AFE9C436}"/>
              </a:ext>
            </a:extLst>
          </p:cNvPr>
          <p:cNvSpPr/>
          <p:nvPr/>
        </p:nvSpPr>
        <p:spPr>
          <a:xfrm>
            <a:off x="8110661" y="327973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t>
            </a:r>
            <a:endParaRPr lang="en-US" b="1" dirty="0"/>
          </a:p>
        </p:txBody>
      </p:sp>
      <p:sp>
        <p:nvSpPr>
          <p:cNvPr id="38" name="Oval 37">
            <a:extLst>
              <a:ext uri="{FF2B5EF4-FFF2-40B4-BE49-F238E27FC236}">
                <a16:creationId xmlns:a16="http://schemas.microsoft.com/office/drawing/2014/main" id="{B4B966D7-49F0-4BB3-916B-D5A51E051AA9}"/>
              </a:ext>
            </a:extLst>
          </p:cNvPr>
          <p:cNvSpPr/>
          <p:nvPr/>
        </p:nvSpPr>
        <p:spPr>
          <a:xfrm>
            <a:off x="11625540" y="5598464"/>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5</a:t>
            </a:r>
            <a:endParaRPr lang="en-US" b="1" dirty="0"/>
          </a:p>
        </p:txBody>
      </p:sp>
      <p:sp>
        <p:nvSpPr>
          <p:cNvPr id="40" name="Oval 39">
            <a:extLst>
              <a:ext uri="{FF2B5EF4-FFF2-40B4-BE49-F238E27FC236}">
                <a16:creationId xmlns:a16="http://schemas.microsoft.com/office/drawing/2014/main" id="{3355A696-1AB5-4185-A960-070D2DE00B57}"/>
              </a:ext>
            </a:extLst>
          </p:cNvPr>
          <p:cNvSpPr/>
          <p:nvPr/>
        </p:nvSpPr>
        <p:spPr>
          <a:xfrm>
            <a:off x="99452" y="3347359"/>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4</a:t>
            </a:r>
            <a:endParaRPr lang="en-US" b="1" dirty="0"/>
          </a:p>
        </p:txBody>
      </p:sp>
      <p:pic>
        <p:nvPicPr>
          <p:cNvPr id="2" name="Picture 1">
            <a:extLst>
              <a:ext uri="{FF2B5EF4-FFF2-40B4-BE49-F238E27FC236}">
                <a16:creationId xmlns:a16="http://schemas.microsoft.com/office/drawing/2014/main" id="{96DC4A87-CEE9-4082-8255-38B9ADBEDA8F}"/>
              </a:ext>
            </a:extLst>
          </p:cNvPr>
          <p:cNvPicPr>
            <a:picLocks noChangeAspect="1"/>
          </p:cNvPicPr>
          <p:nvPr/>
        </p:nvPicPr>
        <p:blipFill>
          <a:blip r:embed="rId15"/>
          <a:stretch>
            <a:fillRect/>
          </a:stretch>
        </p:blipFill>
        <p:spPr>
          <a:xfrm>
            <a:off x="4640029" y="1983319"/>
            <a:ext cx="2174740" cy="1254578"/>
          </a:xfrm>
          <a:prstGeom prst="rect">
            <a:avLst/>
          </a:prstGeom>
        </p:spPr>
      </p:pic>
      <p:sp>
        <p:nvSpPr>
          <p:cNvPr id="27" name="TextBox 26">
            <a:extLst>
              <a:ext uri="{FF2B5EF4-FFF2-40B4-BE49-F238E27FC236}">
                <a16:creationId xmlns:a16="http://schemas.microsoft.com/office/drawing/2014/main" id="{A29D29CC-9E4F-423E-BAF5-EF6C20C5BCAD}"/>
              </a:ext>
            </a:extLst>
          </p:cNvPr>
          <p:cNvSpPr txBox="1"/>
          <p:nvPr/>
        </p:nvSpPr>
        <p:spPr>
          <a:xfrm>
            <a:off x="4790603" y="733653"/>
            <a:ext cx="1650425" cy="1231106"/>
          </a:xfrm>
          <a:prstGeom prst="rect">
            <a:avLst/>
          </a:prstGeom>
          <a:noFill/>
        </p:spPr>
        <p:txBody>
          <a:bodyPr wrap="square" lIns="0" tIns="0" rIns="0" bIns="0" rtlCol="0">
            <a:spAutoFit/>
          </a:bodyPr>
          <a:lstStyle/>
          <a:p>
            <a:r>
              <a:rPr lang="en-US" sz="1600" b="1" i="1" u="sng" dirty="0"/>
              <a:t>But where is the evidence against the null -0.557 is too far from mean?</a:t>
            </a:r>
            <a:endParaRPr lang="en-US" sz="1400" b="1" i="1" u="sng" dirty="0"/>
          </a:p>
        </p:txBody>
      </p:sp>
      <p:pic>
        <p:nvPicPr>
          <p:cNvPr id="10" name="Picture 9">
            <a:extLst>
              <a:ext uri="{FF2B5EF4-FFF2-40B4-BE49-F238E27FC236}">
                <a16:creationId xmlns:a16="http://schemas.microsoft.com/office/drawing/2014/main" id="{6A18C979-4334-4075-9559-A65D040AB44C}"/>
              </a:ext>
            </a:extLst>
          </p:cNvPr>
          <p:cNvPicPr>
            <a:picLocks noChangeAspect="1"/>
          </p:cNvPicPr>
          <p:nvPr/>
        </p:nvPicPr>
        <p:blipFill>
          <a:blip r:embed="rId16"/>
          <a:stretch>
            <a:fillRect/>
          </a:stretch>
        </p:blipFill>
        <p:spPr>
          <a:xfrm>
            <a:off x="10168045" y="5209515"/>
            <a:ext cx="1842675" cy="273563"/>
          </a:xfrm>
          <a:prstGeom prst="rect">
            <a:avLst/>
          </a:prstGeom>
        </p:spPr>
      </p:pic>
      <p:sp>
        <p:nvSpPr>
          <p:cNvPr id="30" name="Oval 29">
            <a:extLst>
              <a:ext uri="{FF2B5EF4-FFF2-40B4-BE49-F238E27FC236}">
                <a16:creationId xmlns:a16="http://schemas.microsoft.com/office/drawing/2014/main" id="{03C837A8-FB13-49D0-93D6-498F718165B8}"/>
              </a:ext>
            </a:extLst>
          </p:cNvPr>
          <p:cNvSpPr/>
          <p:nvPr/>
        </p:nvSpPr>
        <p:spPr>
          <a:xfrm>
            <a:off x="4187411" y="3285863"/>
            <a:ext cx="479975" cy="4245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b="1" dirty="0"/>
              <a:t>3a</a:t>
            </a:r>
            <a:endParaRPr lang="en-US" b="1" dirty="0"/>
          </a:p>
        </p:txBody>
      </p:sp>
    </p:spTree>
    <p:extLst>
      <p:ext uri="{BB962C8B-B14F-4D97-AF65-F5344CB8AC3E}">
        <p14:creationId xmlns:p14="http://schemas.microsoft.com/office/powerpoint/2010/main" val="273898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4EBA2AE-094C-4818-86B7-EA7A71F7CB7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A4EBA2AE-094C-4818-86B7-EA7A71F7CB7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B89BFB9-6CD2-44DA-A4D5-45C9A9E826CD}"/>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38918" name="Title 1"/>
          <p:cNvSpPr>
            <a:spLocks noGrp="1"/>
          </p:cNvSpPr>
          <p:nvPr>
            <p:ph type="title" idx="4294967295"/>
          </p:nvPr>
        </p:nvSpPr>
        <p:spPr>
          <a:xfrm>
            <a:off x="884895" y="653143"/>
            <a:ext cx="8537575" cy="433843"/>
          </a:xfrm>
          <a:prstGeom prst="rect">
            <a:avLst/>
          </a:prstGeom>
        </p:spPr>
        <p:txBody>
          <a:bodyPr>
            <a:normAutofit fontScale="90000"/>
          </a:bodyPr>
          <a:lstStyle/>
          <a:p>
            <a:r>
              <a:rPr lang="en-US" altLang="en-US" dirty="0"/>
              <a:t>Confidence Interval – Introduction</a:t>
            </a:r>
            <a:endParaRPr lang="en-IN" altLang="en-US" dirty="0"/>
          </a:p>
        </p:txBody>
      </p:sp>
      <p:pic>
        <p:nvPicPr>
          <p:cNvPr id="3891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895" y="1249363"/>
            <a:ext cx="10588648"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857" y="2443164"/>
            <a:ext cx="10604289"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895" y="3671889"/>
            <a:ext cx="10588648"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128B83-5858-4260-A7C6-E0BAE1DFAD2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A3128B83-5858-4260-A7C6-E0BAE1DFAD2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A9F30F0-1CE1-4AA8-B2B3-EB9D5913D93E}"/>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39938" name="Title 1"/>
          <p:cNvSpPr>
            <a:spLocks noGrp="1"/>
          </p:cNvSpPr>
          <p:nvPr>
            <p:ph type="title" idx="4294967295"/>
          </p:nvPr>
        </p:nvSpPr>
        <p:spPr>
          <a:xfrm>
            <a:off x="891042" y="525462"/>
            <a:ext cx="8537575" cy="463552"/>
          </a:xfrm>
          <a:prstGeom prst="rect">
            <a:avLst/>
          </a:prstGeom>
        </p:spPr>
        <p:txBody>
          <a:bodyPr>
            <a:normAutofit fontScale="90000"/>
          </a:bodyPr>
          <a:lstStyle/>
          <a:p>
            <a:r>
              <a:rPr lang="en-US" altLang="en-US" dirty="0"/>
              <a:t>Confidence Interval – Contd..</a:t>
            </a:r>
            <a:endParaRPr lang="en-IN" altLang="en-US" dirty="0"/>
          </a:p>
        </p:txBody>
      </p:sp>
      <p:pic>
        <p:nvPicPr>
          <p:cNvPr id="3994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229" y="1316038"/>
            <a:ext cx="10885714" cy="501650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dirty="0"/>
              <a:t>Summary of Testing Tables</a:t>
            </a:r>
          </a:p>
        </p:txBody>
      </p:sp>
      <p:graphicFrame>
        <p:nvGraphicFramePr>
          <p:cNvPr id="46" name="Group 914">
            <a:extLst>
              <a:ext uri="{FF2B5EF4-FFF2-40B4-BE49-F238E27FC236}">
                <a16:creationId xmlns:a16="http://schemas.microsoft.com/office/drawing/2014/main" id="{664AC29B-F844-4BDB-976E-D5B9B35EAF8A}"/>
              </a:ext>
            </a:extLst>
          </p:cNvPr>
          <p:cNvGraphicFramePr>
            <a:graphicFrameLocks/>
          </p:cNvGraphicFramePr>
          <p:nvPr/>
        </p:nvGraphicFramePr>
        <p:xfrm>
          <a:off x="1426368" y="1005400"/>
          <a:ext cx="8821104" cy="3447628"/>
        </p:xfrm>
        <a:graphic>
          <a:graphicData uri="http://schemas.openxmlformats.org/drawingml/2006/table">
            <a:tbl>
              <a:tblPr/>
              <a:tblGrid>
                <a:gridCol w="1233488">
                  <a:extLst>
                    <a:ext uri="{9D8B030D-6E8A-4147-A177-3AD203B41FA5}">
                      <a16:colId xmlns:a16="http://schemas.microsoft.com/office/drawing/2014/main" val="20000"/>
                    </a:ext>
                  </a:extLst>
                </a:gridCol>
                <a:gridCol w="1123474">
                  <a:extLst>
                    <a:ext uri="{9D8B030D-6E8A-4147-A177-3AD203B41FA5}">
                      <a16:colId xmlns:a16="http://schemas.microsoft.com/office/drawing/2014/main" val="20001"/>
                    </a:ext>
                  </a:extLst>
                </a:gridCol>
                <a:gridCol w="1308496">
                  <a:extLst>
                    <a:ext uri="{9D8B030D-6E8A-4147-A177-3AD203B41FA5}">
                      <a16:colId xmlns:a16="http://schemas.microsoft.com/office/drawing/2014/main" val="20002"/>
                    </a:ext>
                  </a:extLst>
                </a:gridCol>
                <a:gridCol w="1980248">
                  <a:extLst>
                    <a:ext uri="{9D8B030D-6E8A-4147-A177-3AD203B41FA5}">
                      <a16:colId xmlns:a16="http://schemas.microsoft.com/office/drawing/2014/main" val="20003"/>
                    </a:ext>
                  </a:extLst>
                </a:gridCol>
                <a:gridCol w="1513523">
                  <a:extLst>
                    <a:ext uri="{9D8B030D-6E8A-4147-A177-3AD203B41FA5}">
                      <a16:colId xmlns:a16="http://schemas.microsoft.com/office/drawing/2014/main" val="20004"/>
                    </a:ext>
                  </a:extLst>
                </a:gridCol>
                <a:gridCol w="1661875">
                  <a:extLst>
                    <a:ext uri="{9D8B030D-6E8A-4147-A177-3AD203B41FA5}">
                      <a16:colId xmlns:a16="http://schemas.microsoft.com/office/drawing/2014/main" val="20005"/>
                    </a:ext>
                  </a:extLst>
                </a:gridCol>
              </a:tblGrid>
              <a:tr h="482601">
                <a:tc row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700" b="0" i="0" u="none" strike="noStrike" cap="none" normalizeH="0" baseline="0" dirty="0">
                        <a:ln>
                          <a:noFill/>
                        </a:ln>
                        <a:solidFill>
                          <a:schemeClr val="tx1"/>
                        </a:solidFill>
                        <a:effectLst/>
                        <a:latin typeface="Tahoma" pitchFamily="34" charset="0"/>
                      </a:endParaRP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FF0000"/>
                          </a:solidFill>
                          <a:effectLst/>
                          <a:latin typeface="Tahoma" pitchFamily="34" charset="0"/>
                        </a:rPr>
                        <a:t>Jury Trial</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row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endParaRPr kumimoji="0" lang="en-US" sz="1700" b="0" i="0" u="none" strike="noStrike" cap="none" normalizeH="0" baseline="0">
                        <a:ln>
                          <a:noFill/>
                        </a:ln>
                        <a:solidFill>
                          <a:schemeClr val="tx1"/>
                        </a:solidFill>
                        <a:effectLst/>
                        <a:latin typeface="Tahoma" pitchFamily="34" charset="0"/>
                      </a:endParaRP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FF0000"/>
                          </a:solidFill>
                          <a:effectLst/>
                          <a:latin typeface="Tahoma" pitchFamily="34" charset="0"/>
                        </a:rPr>
                        <a:t>Hypothesis Test</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568960">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Actual Situation</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v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Actual Situation</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1"/>
                  </a:ext>
                </a:extLst>
              </a:tr>
              <a:tr h="72813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Verdict</a:t>
                      </a: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Innocent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Guilty</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Decision</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H</a:t>
                      </a:r>
                      <a:r>
                        <a:rPr kumimoji="0" lang="en-US" sz="1700" b="0" i="0" u="none" strike="noStrike" cap="none" normalizeH="0" baseline="-25000">
                          <a:ln>
                            <a:noFill/>
                          </a:ln>
                          <a:solidFill>
                            <a:schemeClr val="tx1"/>
                          </a:solidFill>
                          <a:effectLst/>
                          <a:latin typeface="Tahoma" pitchFamily="34" charset="0"/>
                        </a:rPr>
                        <a:t>0</a:t>
                      </a:r>
                      <a:r>
                        <a:rPr kumimoji="0" lang="en-US" sz="1700" b="0" i="0" u="none" strike="noStrike" cap="none" normalizeH="0" baseline="0">
                          <a:ln>
                            <a:noFill/>
                          </a:ln>
                          <a:solidFill>
                            <a:schemeClr val="tx1"/>
                          </a:solidFill>
                          <a:effectLst/>
                          <a:latin typeface="Tahoma" pitchFamily="34" charset="0"/>
                        </a:rPr>
                        <a:t> True</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H</a:t>
                      </a:r>
                      <a:r>
                        <a:rPr kumimoji="0" lang="en-US" sz="1700" b="0" i="0" u="none" strike="noStrike" cap="none" normalizeH="0" baseline="-25000" dirty="0">
                          <a:ln>
                            <a:noFill/>
                          </a:ln>
                          <a:solidFill>
                            <a:schemeClr val="tx1"/>
                          </a:solidFill>
                          <a:effectLst/>
                          <a:latin typeface="Tahoma" pitchFamily="34" charset="0"/>
                        </a:rPr>
                        <a:t>0</a:t>
                      </a:r>
                      <a:r>
                        <a:rPr kumimoji="0" lang="en-US" sz="1700" b="0" i="0" u="none" strike="noStrike" cap="none" normalizeH="0" baseline="0" dirty="0">
                          <a:ln>
                            <a:noFill/>
                          </a:ln>
                          <a:solidFill>
                            <a:schemeClr val="tx1"/>
                          </a:solidFill>
                          <a:effectLst/>
                          <a:latin typeface="Tahoma" pitchFamily="34" charset="0"/>
                        </a:rPr>
                        <a:t> False</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634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Innocent</a:t>
                      </a: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008000"/>
                          </a:solidFill>
                          <a:effectLst/>
                          <a:latin typeface="Tahoma" pitchFamily="34" charset="0"/>
                        </a:rPr>
                        <a:t>Correct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Error (II)</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a:ln>
                            <a:noFill/>
                          </a:ln>
                          <a:solidFill>
                            <a:schemeClr val="tx1"/>
                          </a:solidFill>
                          <a:effectLst/>
                          <a:latin typeface="Tahoma" pitchFamily="34" charset="0"/>
                        </a:rPr>
                        <a:t>Do not reject H</a:t>
                      </a:r>
                      <a:r>
                        <a:rPr kumimoji="0" lang="en-US" sz="1700" b="0" i="0" u="none" strike="noStrike" cap="none" normalizeH="0" baseline="-25000">
                          <a:ln>
                            <a:noFill/>
                          </a:ln>
                          <a:solidFill>
                            <a:schemeClr val="tx1"/>
                          </a:solidFill>
                          <a:effectLst/>
                          <a:latin typeface="Tahoma" pitchFamily="34" charset="0"/>
                        </a:rPr>
                        <a:t>0</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900" b="0" i="0" u="none" strike="noStrike" cap="none" normalizeH="0" baseline="0" dirty="0">
                          <a:ln>
                            <a:noFill/>
                          </a:ln>
                          <a:solidFill>
                            <a:schemeClr val="tx1"/>
                          </a:solidFill>
                          <a:effectLst/>
                          <a:latin typeface="Tahoma" pitchFamily="34" charset="0"/>
                        </a:rPr>
                        <a:t>1</a:t>
                      </a:r>
                      <a:r>
                        <a:rPr kumimoji="0" lang="en-US" sz="1700" b="0" i="0" u="none" strike="noStrike" cap="none" normalizeH="0" baseline="0" dirty="0">
                          <a:ln>
                            <a:noFill/>
                          </a:ln>
                          <a:solidFill>
                            <a:schemeClr val="tx1"/>
                          </a:solidFill>
                          <a:effectLst/>
                          <a:latin typeface="Tahoma" pitchFamily="34" charset="0"/>
                        </a:rPr>
                        <a:t>- </a:t>
                      </a:r>
                      <a:r>
                        <a:rPr kumimoji="0" lang="en-US" sz="2300" b="1" i="0" u="none" strike="noStrike" cap="none" normalizeH="0" baseline="0" dirty="0">
                          <a:ln>
                            <a:noFill/>
                          </a:ln>
                          <a:solidFill>
                            <a:schemeClr val="tx1"/>
                          </a:solidFill>
                          <a:effectLst/>
                          <a:latin typeface="Symbol" pitchFamily="18" charset="2"/>
                          <a:ea typeface="ＭＳ Ｐゴシック" charset="-128"/>
                        </a:rPr>
                        <a:t>a</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Type II error (</a:t>
                      </a:r>
                      <a:r>
                        <a:rPr kumimoji="0" lang="el-GR" sz="1700" b="0" i="0" u="none" strike="noStrike" cap="none" normalizeH="0" baseline="0" dirty="0">
                          <a:ln>
                            <a:noFill/>
                          </a:ln>
                          <a:solidFill>
                            <a:schemeClr val="tx1"/>
                          </a:solidFill>
                          <a:effectLst/>
                          <a:latin typeface="Tahoma" pitchFamily="34" charset="0"/>
                          <a:cs typeface="Tahoma" pitchFamily="34" charset="0"/>
                        </a:rPr>
                        <a:t>β</a:t>
                      </a:r>
                      <a:r>
                        <a:rPr kumimoji="0" lang="en-US" sz="1700" b="0" i="0" u="none" strike="noStrike" cap="none" normalizeH="0" baseline="0" dirty="0">
                          <a:ln>
                            <a:noFill/>
                          </a:ln>
                          <a:solidFill>
                            <a:schemeClr val="tx1"/>
                          </a:solidFill>
                          <a:effectLst/>
                          <a:latin typeface="Tahoma" pitchFamily="34" charset="0"/>
                          <a:cs typeface="Tahoma" pitchFamily="34" charset="0"/>
                        </a:rPr>
                        <a:t>)</a:t>
                      </a:r>
                      <a:endParaRPr kumimoji="0" lang="el-GR" sz="1700" b="0" i="0" u="none" strike="noStrike" cap="none" normalizeH="0" baseline="0" dirty="0">
                        <a:ln>
                          <a:noFill/>
                        </a:ln>
                        <a:solidFill>
                          <a:schemeClr val="tx1"/>
                        </a:solidFill>
                        <a:effectLst/>
                        <a:latin typeface="Tahoma" pitchFamily="34" charset="0"/>
                        <a:cs typeface="Tahoma" pitchFamily="34" charset="0"/>
                      </a:endParaRP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5050"/>
                    </a:solidFill>
                  </a:tcPr>
                </a:tc>
                <a:extLst>
                  <a:ext uri="{0D108BD9-81ED-4DB2-BD59-A6C34878D82A}">
                    <a16:rowId xmlns:a16="http://schemas.microsoft.com/office/drawing/2014/main" val="10003"/>
                  </a:ext>
                </a:extLst>
              </a:tr>
              <a:tr h="841587">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Guilty</a:t>
                      </a:r>
                    </a:p>
                  </a:txBody>
                  <a:tcPr marL="96012" marR="96012" marT="48768" marB="487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Error (I)</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rgbClr val="008000"/>
                          </a:solidFill>
                          <a:effectLst/>
                          <a:latin typeface="Tahoma" pitchFamily="34" charset="0"/>
                        </a:rPr>
                        <a:t>Correct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Reject H</a:t>
                      </a:r>
                      <a:r>
                        <a:rPr kumimoji="0" lang="en-US" sz="1700" b="0" i="0" u="none" strike="noStrike" cap="none" normalizeH="0" baseline="-25000" dirty="0">
                          <a:ln>
                            <a:noFill/>
                          </a:ln>
                          <a:solidFill>
                            <a:schemeClr val="tx1"/>
                          </a:solidFill>
                          <a:effectLst/>
                          <a:latin typeface="Tahoma" pitchFamily="34" charset="0"/>
                        </a:rPr>
                        <a:t>0</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Type I error (</a:t>
                      </a:r>
                      <a:r>
                        <a:rPr kumimoji="0" lang="en-US" sz="2300" b="1" i="0" u="none" strike="noStrike" cap="none" normalizeH="0" baseline="0" dirty="0">
                          <a:ln>
                            <a:noFill/>
                          </a:ln>
                          <a:solidFill>
                            <a:schemeClr val="tx1"/>
                          </a:solidFill>
                          <a:effectLst/>
                          <a:latin typeface="Symbol" pitchFamily="18" charset="2"/>
                          <a:ea typeface="ＭＳ Ｐゴシック" charset="-128"/>
                        </a:rPr>
                        <a:t>a</a:t>
                      </a:r>
                      <a:r>
                        <a:rPr kumimoji="0" lang="en-US" sz="2300" b="0" i="0" u="none" strike="noStrike" cap="none" normalizeH="0" baseline="0" dirty="0">
                          <a:ln>
                            <a:noFill/>
                          </a:ln>
                          <a:solidFill>
                            <a:schemeClr val="tx1"/>
                          </a:solidFill>
                          <a:effectLst/>
                          <a:latin typeface="Symbol" pitchFamily="18" charset="2"/>
                          <a:ea typeface="ＭＳ Ｐゴシック" charset="-128"/>
                        </a:rPr>
                        <a:t>)</a:t>
                      </a:r>
                    </a:p>
                  </a:txBody>
                  <a:tcPr marL="96012" marR="96012" marT="48768" marB="487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sz="1700" b="0" i="0" u="none" strike="noStrike" cap="none" normalizeH="0" baseline="0" dirty="0">
                          <a:ln>
                            <a:noFill/>
                          </a:ln>
                          <a:solidFill>
                            <a:schemeClr val="tx1"/>
                          </a:solidFill>
                          <a:effectLst/>
                          <a:latin typeface="Tahoma" pitchFamily="34" charset="0"/>
                        </a:rPr>
                        <a:t>Power (1- </a:t>
                      </a:r>
                      <a:r>
                        <a:rPr kumimoji="0" lang="el-GR" sz="1700" b="0" i="0" u="none" strike="noStrike" cap="none" normalizeH="0" baseline="0" dirty="0">
                          <a:ln>
                            <a:noFill/>
                          </a:ln>
                          <a:solidFill>
                            <a:schemeClr val="tx1"/>
                          </a:solidFill>
                          <a:effectLst/>
                          <a:latin typeface="Tahoma" pitchFamily="34" charset="0"/>
                          <a:cs typeface="Tahoma" pitchFamily="34" charset="0"/>
                        </a:rPr>
                        <a:t>β</a:t>
                      </a:r>
                      <a:r>
                        <a:rPr kumimoji="0" lang="en-US" sz="1700" b="0" i="0" u="none" strike="noStrike" cap="none" normalizeH="0" baseline="0" dirty="0">
                          <a:ln>
                            <a:noFill/>
                          </a:ln>
                          <a:solidFill>
                            <a:schemeClr val="tx1"/>
                          </a:solidFill>
                          <a:effectLst/>
                          <a:latin typeface="Tahoma" pitchFamily="34" charset="0"/>
                          <a:cs typeface="Tahoma" pitchFamily="34" charset="0"/>
                        </a:rPr>
                        <a:t>)</a:t>
                      </a:r>
                    </a:p>
                  </a:txBody>
                  <a:tcPr marL="96012" marR="96012" marT="48768" marB="487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8" name="Rectangle 3">
            <a:extLst>
              <a:ext uri="{FF2B5EF4-FFF2-40B4-BE49-F238E27FC236}">
                <a16:creationId xmlns:a16="http://schemas.microsoft.com/office/drawing/2014/main" id="{E4E9E526-D2F3-4C3D-9922-9F94977AF568}"/>
              </a:ext>
            </a:extLst>
          </p:cNvPr>
          <p:cNvSpPr txBox="1">
            <a:spLocks noChangeArrowheads="1"/>
          </p:cNvSpPr>
          <p:nvPr/>
        </p:nvSpPr>
        <p:spPr>
          <a:xfrm>
            <a:off x="243364" y="4616986"/>
            <a:ext cx="7059929" cy="1576983"/>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b="1" dirty="0">
                <a:solidFill>
                  <a:srgbClr val="FF0000"/>
                </a:solidFill>
              </a:rPr>
              <a:t>Type I Error</a:t>
            </a:r>
          </a:p>
          <a:p>
            <a:pPr lvl="1"/>
            <a:r>
              <a:rPr lang="en-US" altLang="en-US" sz="1200" dirty="0"/>
              <a:t>Rejecting True Null Hypothesis (“</a:t>
            </a:r>
            <a:r>
              <a:rPr lang="en-US" altLang="en-US" sz="1200" i="1" dirty="0"/>
              <a:t>False Positive</a:t>
            </a:r>
            <a:r>
              <a:rPr lang="en-US" altLang="en-US" sz="1200" dirty="0"/>
              <a:t>”)</a:t>
            </a:r>
          </a:p>
          <a:p>
            <a:pPr lvl="1"/>
            <a:r>
              <a:rPr lang="en-US" altLang="en-US" sz="1200" dirty="0"/>
              <a:t>Probability of Type I error is </a:t>
            </a:r>
          </a:p>
          <a:p>
            <a:pPr lvl="2"/>
            <a:r>
              <a:rPr lang="en-US" altLang="en-US" sz="1200" dirty="0"/>
              <a:t>Called Level of Significance</a:t>
            </a:r>
          </a:p>
          <a:p>
            <a:pPr lvl="2"/>
            <a:r>
              <a:rPr lang="en-US" altLang="en-US" sz="1200" dirty="0"/>
              <a:t>Set by researcher; provides critical values for the test</a:t>
            </a:r>
          </a:p>
          <a:p>
            <a:pPr lvl="2"/>
            <a:r>
              <a:rPr lang="en-US" altLang="en-US" sz="1200" dirty="0"/>
              <a:t>Called </a:t>
            </a:r>
            <a:r>
              <a:rPr lang="en-US" altLang="en-US" sz="1200" dirty="0">
                <a:solidFill>
                  <a:srgbClr val="FF0000"/>
                </a:solidFill>
              </a:rPr>
              <a:t>Rejection Region </a:t>
            </a:r>
            <a:r>
              <a:rPr lang="en-US" altLang="en-US" sz="1200" dirty="0"/>
              <a:t>of Sampling Distribution / Typical values are 0.01, 0.05, 0.10</a:t>
            </a:r>
            <a:endParaRPr lang="en-US" altLang="en-US" sz="1900" dirty="0"/>
          </a:p>
        </p:txBody>
      </p:sp>
      <p:sp>
        <p:nvSpPr>
          <p:cNvPr id="49" name="Rectangle 4">
            <a:extLst>
              <a:ext uri="{FF2B5EF4-FFF2-40B4-BE49-F238E27FC236}">
                <a16:creationId xmlns:a16="http://schemas.microsoft.com/office/drawing/2014/main" id="{A1E24EBF-7BBB-4BC6-9689-318684D3CF5C}"/>
              </a:ext>
            </a:extLst>
          </p:cNvPr>
          <p:cNvSpPr>
            <a:spLocks noChangeArrowheads="1"/>
          </p:cNvSpPr>
          <p:nvPr/>
        </p:nvSpPr>
        <p:spPr bwMode="auto">
          <a:xfrm>
            <a:off x="2576152" y="5048184"/>
            <a:ext cx="185024" cy="357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sz="2300" b="1" i="1" dirty="0">
                <a:latin typeface="Symbol" pitchFamily="18" charset="2"/>
                <a:ea typeface="ＭＳ Ｐゴシック" pitchFamily="34" charset="-128"/>
              </a:rPr>
              <a:t>a</a:t>
            </a:r>
            <a:endParaRPr lang="en-US" altLang="en-US" sz="2500" dirty="0">
              <a:latin typeface="Times New Roman" pitchFamily="18" charset="0"/>
              <a:ea typeface="ＭＳ Ｐゴシック" pitchFamily="34" charset="-128"/>
            </a:endParaRPr>
          </a:p>
        </p:txBody>
      </p:sp>
      <p:sp>
        <p:nvSpPr>
          <p:cNvPr id="50" name="Rectangle 3">
            <a:extLst>
              <a:ext uri="{FF2B5EF4-FFF2-40B4-BE49-F238E27FC236}">
                <a16:creationId xmlns:a16="http://schemas.microsoft.com/office/drawing/2014/main" id="{7C5E1AB8-3B77-4B78-9713-95CD902E8C07}"/>
              </a:ext>
            </a:extLst>
          </p:cNvPr>
          <p:cNvSpPr txBox="1">
            <a:spLocks noChangeArrowheads="1"/>
          </p:cNvSpPr>
          <p:nvPr/>
        </p:nvSpPr>
        <p:spPr>
          <a:xfrm>
            <a:off x="6945919" y="4668627"/>
            <a:ext cx="4502997" cy="926671"/>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b="1">
                <a:solidFill>
                  <a:srgbClr val="FF0000"/>
                </a:solidFill>
              </a:rPr>
              <a:t>Type II Error</a:t>
            </a:r>
          </a:p>
          <a:p>
            <a:pPr lvl="1"/>
            <a:r>
              <a:rPr lang="en-US" altLang="en-US" sz="1200"/>
              <a:t>Do not reject False Null Hypothesis (“</a:t>
            </a:r>
            <a:r>
              <a:rPr lang="en-US" altLang="en-US" sz="1200" i="1"/>
              <a:t>False Negative</a:t>
            </a:r>
            <a:r>
              <a:rPr lang="en-US" altLang="en-US" sz="1200"/>
              <a:t>”)</a:t>
            </a:r>
          </a:p>
          <a:p>
            <a:pPr lvl="1"/>
            <a:r>
              <a:rPr lang="en-US" altLang="en-US" sz="1200"/>
              <a:t>Probability of Type II error is </a:t>
            </a:r>
            <a:r>
              <a:rPr lang="el-GR" altLang="en-US" sz="1200" b="1">
                <a:cs typeface="Tahoma" pitchFamily="34" charset="0"/>
              </a:rPr>
              <a:t>β</a:t>
            </a:r>
          </a:p>
          <a:p>
            <a:pPr lvl="3">
              <a:buFont typeface="Wingdings" pitchFamily="2" charset="2"/>
              <a:buNone/>
            </a:pPr>
            <a:endParaRPr lang="en-US" altLang="en-US" sz="1900"/>
          </a:p>
          <a:p>
            <a:pPr lvl="2">
              <a:buFont typeface="Wingdings" pitchFamily="2" charset="2"/>
              <a:buNone/>
            </a:pPr>
            <a:endParaRPr lang="en-US" altLang="en-US" sz="1900" dirty="0"/>
          </a:p>
        </p:txBody>
      </p:sp>
    </p:spTree>
    <p:extLst>
      <p:ext uri="{BB962C8B-B14F-4D97-AF65-F5344CB8AC3E}">
        <p14:creationId xmlns:p14="http://schemas.microsoft.com/office/powerpoint/2010/main" val="45181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dirty="0"/>
              <a:t>Z Test</a:t>
            </a:r>
            <a:endParaRPr lang="en-US" dirty="0"/>
          </a:p>
        </p:txBody>
      </p:sp>
      <p:sp>
        <p:nvSpPr>
          <p:cNvPr id="42" name="TextBox 41">
            <a:extLst>
              <a:ext uri="{FF2B5EF4-FFF2-40B4-BE49-F238E27FC236}">
                <a16:creationId xmlns:a16="http://schemas.microsoft.com/office/drawing/2014/main" id="{090207F4-ED33-460C-B0AF-9A3118C53285}"/>
              </a:ext>
            </a:extLst>
          </p:cNvPr>
          <p:cNvSpPr txBox="1"/>
          <p:nvPr/>
        </p:nvSpPr>
        <p:spPr>
          <a:xfrm>
            <a:off x="243364" y="946641"/>
            <a:ext cx="11404350" cy="4529588"/>
          </a:xfrm>
          <a:prstGeom prst="rect">
            <a:avLst/>
          </a:prstGeom>
          <a:noFill/>
        </p:spPr>
        <p:txBody>
          <a:bodyPr wrap="square" lIns="96661" tIns="48331" rIns="96661" bIns="48331">
            <a:spAutoFit/>
          </a:bodyPr>
          <a:lstStyle/>
          <a:p>
            <a:pPr>
              <a:defRPr/>
            </a:pPr>
            <a:r>
              <a:rPr lang="en-US" dirty="0">
                <a:latin typeface="+mj-lt"/>
              </a:rPr>
              <a:t>Perform z test when:</a:t>
            </a:r>
          </a:p>
          <a:p>
            <a:pPr>
              <a:defRPr/>
            </a:pPr>
            <a:endParaRPr lang="en-US" dirty="0">
              <a:latin typeface="+mj-lt"/>
            </a:endParaRPr>
          </a:p>
          <a:p>
            <a:pPr lvl="1">
              <a:buFont typeface="Wingdings" pitchFamily="2" charset="2"/>
              <a:buChar char="q"/>
              <a:defRPr/>
            </a:pPr>
            <a:r>
              <a:rPr lang="en-US" dirty="0">
                <a:latin typeface="+mj-lt"/>
              </a:rPr>
              <a:t>Random sample follows a Normal distribution</a:t>
            </a:r>
            <a:br>
              <a:rPr lang="en-US" dirty="0">
                <a:latin typeface="+mj-lt"/>
              </a:rPr>
            </a:br>
            <a:r>
              <a:rPr lang="en-US" dirty="0">
                <a:latin typeface="+mj-lt"/>
              </a:rPr>
              <a:t> </a:t>
            </a:r>
          </a:p>
          <a:p>
            <a:pPr lvl="1">
              <a:buFont typeface="Wingdings" pitchFamily="2" charset="2"/>
              <a:buChar char="q"/>
              <a:defRPr/>
            </a:pPr>
            <a:r>
              <a:rPr lang="en-US" dirty="0">
                <a:latin typeface="+mj-lt"/>
              </a:rPr>
              <a:t> Mean is known</a:t>
            </a:r>
            <a:br>
              <a:rPr lang="en-US" dirty="0">
                <a:latin typeface="+mj-lt"/>
              </a:rPr>
            </a:br>
            <a:endParaRPr lang="en-US" dirty="0">
              <a:latin typeface="+mj-lt"/>
            </a:endParaRPr>
          </a:p>
          <a:p>
            <a:pPr lvl="1">
              <a:buFont typeface="Wingdings" pitchFamily="2" charset="2"/>
              <a:buChar char="q"/>
              <a:defRPr/>
            </a:pPr>
            <a:r>
              <a:rPr lang="en-US" dirty="0">
                <a:latin typeface="+mj-lt"/>
              </a:rPr>
              <a:t> Population standard deviation is known</a:t>
            </a:r>
            <a:br>
              <a:rPr lang="en-US" dirty="0">
                <a:latin typeface="+mj-lt"/>
              </a:rPr>
            </a:br>
            <a:endParaRPr lang="en-US" dirty="0">
              <a:latin typeface="+mj-lt"/>
            </a:endParaRPr>
          </a:p>
          <a:p>
            <a:pPr lvl="1">
              <a:buFont typeface="Wingdings" pitchFamily="2" charset="2"/>
              <a:buChar char="q"/>
              <a:defRPr/>
            </a:pPr>
            <a:r>
              <a:rPr lang="en-US" dirty="0">
                <a:latin typeface="+mj-lt"/>
              </a:rPr>
              <a:t> Large sample (n&gt;= 30)</a:t>
            </a:r>
          </a:p>
          <a:p>
            <a:pPr>
              <a:buFont typeface="Wingdings" pitchFamily="2" charset="2"/>
              <a:buChar char="q"/>
              <a:defRPr/>
            </a:pPr>
            <a:endParaRPr lang="en-US" dirty="0">
              <a:latin typeface="+mj-lt"/>
            </a:endParaRPr>
          </a:p>
          <a:p>
            <a:pPr>
              <a:defRPr/>
            </a:pPr>
            <a:r>
              <a:rPr lang="en-US" dirty="0">
                <a:latin typeface="+mj-lt"/>
              </a:rPr>
              <a:t>Z test can be used </a:t>
            </a:r>
          </a:p>
          <a:p>
            <a:pPr>
              <a:defRPr/>
            </a:pPr>
            <a:endParaRPr lang="en-US" dirty="0">
              <a:latin typeface="+mj-lt"/>
            </a:endParaRPr>
          </a:p>
          <a:p>
            <a:pPr lvl="1">
              <a:buFont typeface="Wingdings" pitchFamily="2" charset="2"/>
              <a:buChar char="q"/>
              <a:defRPr/>
            </a:pPr>
            <a:r>
              <a:rPr lang="en-US" dirty="0">
                <a:latin typeface="+mj-lt"/>
              </a:rPr>
              <a:t> For testing mean of single sample </a:t>
            </a:r>
            <a:br>
              <a:rPr lang="en-US" dirty="0">
                <a:latin typeface="+mj-lt"/>
              </a:rPr>
            </a:br>
            <a:endParaRPr lang="en-US" dirty="0">
              <a:latin typeface="+mj-lt"/>
            </a:endParaRPr>
          </a:p>
          <a:p>
            <a:pPr lvl="1">
              <a:buFont typeface="Wingdings" pitchFamily="2" charset="2"/>
              <a:buChar char="q"/>
              <a:defRPr/>
            </a:pPr>
            <a:r>
              <a:rPr lang="en-US" dirty="0">
                <a:latin typeface="+mj-lt"/>
              </a:rPr>
              <a:t> For testing means of two independent samples</a:t>
            </a:r>
          </a:p>
          <a:p>
            <a:pPr>
              <a:buFont typeface="Wingdings" pitchFamily="2" charset="2"/>
              <a:buChar char="q"/>
              <a:defRPr/>
            </a:pPr>
            <a:endParaRPr lang="en-US" dirty="0"/>
          </a:p>
        </p:txBody>
      </p:sp>
    </p:spTree>
    <p:extLst>
      <p:ext uri="{BB962C8B-B14F-4D97-AF65-F5344CB8AC3E}">
        <p14:creationId xmlns:p14="http://schemas.microsoft.com/office/powerpoint/2010/main" val="386007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dirty="0"/>
              <a:t>Z Tests - Example</a:t>
            </a:r>
            <a:endParaRPr lang="en-US" dirty="0"/>
          </a:p>
        </p:txBody>
      </p:sp>
      <p:sp>
        <p:nvSpPr>
          <p:cNvPr id="2" name="Rectangle 1">
            <a:extLst>
              <a:ext uri="{FF2B5EF4-FFF2-40B4-BE49-F238E27FC236}">
                <a16:creationId xmlns:a16="http://schemas.microsoft.com/office/drawing/2014/main" id="{E3995AA1-E077-4D7B-BCF7-5F1C42735166}"/>
              </a:ext>
            </a:extLst>
          </p:cNvPr>
          <p:cNvSpPr/>
          <p:nvPr/>
        </p:nvSpPr>
        <p:spPr>
          <a:xfrm>
            <a:off x="337458" y="941924"/>
            <a:ext cx="5312228" cy="4524315"/>
          </a:xfrm>
          <a:prstGeom prst="rect">
            <a:avLst/>
          </a:prstGeom>
        </p:spPr>
        <p:txBody>
          <a:bodyPr wrap="square">
            <a:spAutoFit/>
          </a:bodyPr>
          <a:lstStyle/>
          <a:p>
            <a:pPr indent="1679"/>
            <a:r>
              <a:rPr lang="en-US" altLang="en-US" dirty="0">
                <a:latin typeface="Calibri" pitchFamily="34" charset="0"/>
              </a:rPr>
              <a:t>Maxwell’s  Hot Chocolate is concerned about the effect of the recent years long coffee advertising campaign  on hot chocolate sales. The average hot chocolate sales two years ago was 984.7 pounds and the standard deviation was 99.6 pounds.</a:t>
            </a:r>
          </a:p>
          <a:p>
            <a:pPr indent="1679"/>
            <a:endParaRPr lang="en-US" altLang="en-US" dirty="0">
              <a:latin typeface="Calibri" pitchFamily="34" charset="0"/>
            </a:endParaRPr>
          </a:p>
          <a:p>
            <a:pPr indent="1679"/>
            <a:endParaRPr lang="en-US" altLang="en-US" dirty="0">
              <a:latin typeface="Calibri" pitchFamily="34" charset="0"/>
            </a:endParaRPr>
          </a:p>
          <a:p>
            <a:pPr indent="1679"/>
            <a:endParaRPr lang="en-US" altLang="en-US" dirty="0">
              <a:latin typeface="Calibri" pitchFamily="34" charset="0"/>
            </a:endParaRPr>
          </a:p>
          <a:p>
            <a:pPr indent="1679"/>
            <a:r>
              <a:rPr lang="en-US" altLang="en-US" dirty="0">
                <a:latin typeface="Calibri" pitchFamily="34" charset="0"/>
              </a:rPr>
              <a:t>Maxwell randomly selected 30 weeks from the past year and found average sales to be 967.1 pounds.</a:t>
            </a:r>
          </a:p>
          <a:p>
            <a:pPr indent="1679"/>
            <a:endParaRPr lang="en-US" altLang="en-US" dirty="0">
              <a:latin typeface="Calibri" pitchFamily="34" charset="0"/>
            </a:endParaRPr>
          </a:p>
          <a:p>
            <a:pPr indent="1679"/>
            <a:endParaRPr lang="en-US" altLang="en-US" dirty="0">
              <a:latin typeface="Calibri" pitchFamily="34" charset="0"/>
            </a:endParaRPr>
          </a:p>
          <a:p>
            <a:pPr indent="1679"/>
            <a:r>
              <a:rPr lang="en-US" altLang="en-US" b="1" dirty="0">
                <a:latin typeface="Calibri" pitchFamily="34" charset="0"/>
              </a:rPr>
              <a:t>Test</a:t>
            </a:r>
            <a:r>
              <a:rPr lang="en-US" altLang="en-US" dirty="0">
                <a:latin typeface="Calibri" pitchFamily="34" charset="0"/>
              </a:rPr>
              <a:t>:</a:t>
            </a:r>
            <a:br>
              <a:rPr lang="en-US" altLang="en-US" dirty="0">
                <a:latin typeface="Calibri" pitchFamily="34" charset="0"/>
              </a:rPr>
            </a:br>
            <a:r>
              <a:rPr lang="en-US" altLang="en-US" dirty="0">
                <a:latin typeface="Calibri" pitchFamily="34" charset="0"/>
              </a:rPr>
              <a:t>a. Whether the hot chocolate sales have decreased?</a:t>
            </a:r>
          </a:p>
          <a:p>
            <a:pPr indent="1679"/>
            <a:r>
              <a:rPr lang="en-US" altLang="en-US" dirty="0">
                <a:latin typeface="Calibri" pitchFamily="34" charset="0"/>
              </a:rPr>
              <a:t>b. At 5% level of significance help the Maxwell hot chocolate to take a decision?</a:t>
            </a:r>
            <a:endParaRPr lang="en-US" altLang="en-US" sz="1600" dirty="0">
              <a:latin typeface="Calibri" pitchFamily="34" charset="0"/>
            </a:endParaRPr>
          </a:p>
        </p:txBody>
      </p:sp>
      <p:sp>
        <p:nvSpPr>
          <p:cNvPr id="11" name="Text Placeholder 8">
            <a:extLst>
              <a:ext uri="{FF2B5EF4-FFF2-40B4-BE49-F238E27FC236}">
                <a16:creationId xmlns:a16="http://schemas.microsoft.com/office/drawing/2014/main" id="{92287884-182C-42B1-A912-0376B6854267}"/>
              </a:ext>
            </a:extLst>
          </p:cNvPr>
          <p:cNvSpPr txBox="1">
            <a:spLocks/>
          </p:cNvSpPr>
          <p:nvPr/>
        </p:nvSpPr>
        <p:spPr bwMode="auto">
          <a:xfrm>
            <a:off x="7126128" y="1071339"/>
            <a:ext cx="3940493" cy="607907"/>
          </a:xfrm>
          <a:prstGeom prst="rect">
            <a:avLst/>
          </a:prstGeom>
          <a:noFill/>
          <a:ln w="9525">
            <a:noFill/>
            <a:miter lim="800000"/>
            <a:headEnd/>
            <a:tailEnd/>
          </a:ln>
        </p:spPr>
        <p:txBody>
          <a:bodyPr lIns="96644" tIns="48322" rIns="96644" bIns="48322"/>
          <a:lstStyle/>
          <a:p>
            <a:pPr indent="1679" eaLnBrk="0" hangingPunct="0">
              <a:spcBef>
                <a:spcPct val="20000"/>
              </a:spcBef>
              <a:defRPr/>
            </a:pPr>
            <a:r>
              <a:rPr lang="en-US" sz="1700" kern="0" dirty="0">
                <a:latin typeface="Calibri" pitchFamily="34" charset="0"/>
              </a:rPr>
              <a:t> Ho: </a:t>
            </a:r>
            <a:r>
              <a:rPr lang="en-US" sz="1700" kern="0" dirty="0">
                <a:latin typeface="Calibri" pitchFamily="34" charset="0"/>
                <a:sym typeface="Symbol"/>
              </a:rPr>
              <a:t> = 984.7  vs. H1:  &lt; 984.7</a:t>
            </a:r>
          </a:p>
          <a:p>
            <a:pPr indent="1679" eaLnBrk="0" hangingPunct="0">
              <a:spcBef>
                <a:spcPct val="20000"/>
              </a:spcBef>
              <a:defRPr/>
            </a:pPr>
            <a:r>
              <a:rPr lang="en-US" sz="1700" kern="0" dirty="0">
                <a:latin typeface="Calibri" pitchFamily="34" charset="0"/>
                <a:sym typeface="Symbol"/>
              </a:rPr>
              <a:t>Under Ho, the test statistics is:</a:t>
            </a:r>
          </a:p>
          <a:p>
            <a:pPr indent="1679" eaLnBrk="0" hangingPunct="0">
              <a:spcBef>
                <a:spcPct val="20000"/>
              </a:spcBef>
              <a:defRPr/>
            </a:pPr>
            <a:br>
              <a:rPr lang="en-US" sz="1700" kern="0" dirty="0">
                <a:latin typeface="Calibri" pitchFamily="34" charset="0"/>
                <a:sym typeface="Symbol"/>
              </a:rPr>
            </a:br>
            <a:br>
              <a:rPr lang="en-US" sz="1700" kern="0" dirty="0">
                <a:latin typeface="Calibri" pitchFamily="34" charset="0"/>
                <a:sym typeface="Symbol"/>
              </a:rPr>
            </a:b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r>
              <a:rPr lang="en-US" sz="1700" kern="0" dirty="0">
                <a:latin typeface="Calibri" pitchFamily="34" charset="0"/>
              </a:rPr>
              <a:t>    </a:t>
            </a:r>
          </a:p>
          <a:p>
            <a:pPr indent="1679" eaLnBrk="0" hangingPunct="0">
              <a:spcBef>
                <a:spcPct val="20000"/>
              </a:spcBef>
              <a:defRPr/>
            </a:pPr>
            <a:endParaRPr lang="en-US" sz="1700" kern="0" dirty="0">
              <a:latin typeface="Calibri" pitchFamily="34" charset="0"/>
            </a:endParaRPr>
          </a:p>
          <a:p>
            <a:pPr indent="1679" eaLnBrk="0" hangingPunct="0">
              <a:spcBef>
                <a:spcPct val="20000"/>
              </a:spcBef>
              <a:defRPr/>
            </a:pPr>
            <a:endParaRPr lang="en-US" sz="1700" kern="0" dirty="0">
              <a:latin typeface="Calibri" pitchFamily="34" charset="0"/>
            </a:endParaRPr>
          </a:p>
          <a:p>
            <a:pPr indent="1679" eaLnBrk="0" hangingPunct="0">
              <a:spcBef>
                <a:spcPct val="20000"/>
              </a:spcBef>
              <a:defRPr/>
            </a:pPr>
            <a:endParaRPr lang="en-US" sz="1700" kern="0" dirty="0">
              <a:latin typeface="Calibri" pitchFamily="34" charset="0"/>
            </a:endParaRPr>
          </a:p>
          <a:p>
            <a:pPr indent="1679" eaLnBrk="0" hangingPunct="0">
              <a:spcBef>
                <a:spcPct val="20000"/>
              </a:spcBef>
              <a:defRPr/>
            </a:pPr>
            <a:br>
              <a:rPr lang="en-US" sz="1700" kern="0" dirty="0">
                <a:latin typeface="Calibri" pitchFamily="34" charset="0"/>
                <a:sym typeface="Symbol"/>
              </a:rPr>
            </a:b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endParaRPr lang="en-US" sz="1700" kern="0" dirty="0">
              <a:latin typeface="Calibri" pitchFamily="34" charset="0"/>
              <a:sym typeface="Symbol"/>
            </a:endParaRPr>
          </a:p>
          <a:p>
            <a:pPr indent="1679" eaLnBrk="0" hangingPunct="0">
              <a:spcBef>
                <a:spcPct val="20000"/>
              </a:spcBef>
              <a:defRPr/>
            </a:pPr>
            <a:r>
              <a:rPr lang="en-US" sz="1700" kern="0" dirty="0">
                <a:latin typeface="Calibri" pitchFamily="34" charset="0"/>
              </a:rPr>
              <a:t>     </a:t>
            </a:r>
          </a:p>
          <a:p>
            <a:pPr indent="1679" eaLnBrk="0" hangingPunct="0">
              <a:spcBef>
                <a:spcPct val="20000"/>
              </a:spcBef>
              <a:defRPr/>
            </a:pPr>
            <a:endParaRPr lang="en-US" sz="1700" kern="0" dirty="0">
              <a:latin typeface="Calibri" pitchFamily="34" charset="0"/>
            </a:endParaRPr>
          </a:p>
        </p:txBody>
      </p:sp>
      <p:graphicFrame>
        <p:nvGraphicFramePr>
          <p:cNvPr id="12" name="Object 2">
            <a:extLst>
              <a:ext uri="{FF2B5EF4-FFF2-40B4-BE49-F238E27FC236}">
                <a16:creationId xmlns:a16="http://schemas.microsoft.com/office/drawing/2014/main" id="{AF1D47CD-7AA7-482F-BCF0-17F060976BE2}"/>
              </a:ext>
            </a:extLst>
          </p:cNvPr>
          <p:cNvGraphicFramePr>
            <a:graphicFrameLocks noChangeAspect="1"/>
          </p:cNvGraphicFramePr>
          <p:nvPr/>
        </p:nvGraphicFramePr>
        <p:xfrm>
          <a:off x="7777878" y="1840111"/>
          <a:ext cx="1948576" cy="814494"/>
        </p:xfrm>
        <a:graphic>
          <a:graphicData uri="http://schemas.openxmlformats.org/presentationml/2006/ole">
            <mc:AlternateContent xmlns:mc="http://schemas.openxmlformats.org/markup-compatibility/2006">
              <mc:Choice xmlns:v="urn:schemas-microsoft-com:vml" Requires="v">
                <p:oleObj name="Equation" r:id="rId6" imgW="787320" imgH="457200" progId="Equation.3">
                  <p:embed/>
                </p:oleObj>
              </mc:Choice>
              <mc:Fallback>
                <p:oleObj name="Equation" r:id="rId6" imgW="787320" imgH="457200" progId="Equation.3">
                  <p:embed/>
                  <p:pic>
                    <p:nvPicPr>
                      <p:cNvPr id="12" name="Object 2">
                        <a:extLst>
                          <a:ext uri="{FF2B5EF4-FFF2-40B4-BE49-F238E27FC236}">
                            <a16:creationId xmlns:a16="http://schemas.microsoft.com/office/drawing/2014/main" id="{AF1D47CD-7AA7-482F-BCF0-17F060976B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7878" y="1840111"/>
                        <a:ext cx="1948576" cy="8144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a:extLst>
              <a:ext uri="{FF2B5EF4-FFF2-40B4-BE49-F238E27FC236}">
                <a16:creationId xmlns:a16="http://schemas.microsoft.com/office/drawing/2014/main" id="{B1F8AD5D-5D6D-4189-A093-0C56B0768BDF}"/>
              </a:ext>
            </a:extLst>
          </p:cNvPr>
          <p:cNvSpPr txBox="1"/>
          <p:nvPr/>
        </p:nvSpPr>
        <p:spPr>
          <a:xfrm>
            <a:off x="7126128" y="2807839"/>
            <a:ext cx="3745469" cy="928603"/>
          </a:xfrm>
          <a:prstGeom prst="rect">
            <a:avLst/>
          </a:prstGeom>
          <a:ln>
            <a:noFill/>
          </a:ln>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kern="0" dirty="0">
                <a:latin typeface="Calibri" pitchFamily="34" charset="0"/>
              </a:rPr>
              <a:t>Numerator : 967.1 – 984.7 = -17.6</a:t>
            </a:r>
          </a:p>
          <a:p>
            <a:pPr>
              <a:defRPr/>
            </a:pPr>
            <a:r>
              <a:rPr lang="en-US" kern="0" dirty="0">
                <a:latin typeface="Calibri" pitchFamily="34" charset="0"/>
              </a:rPr>
              <a:t>Denominator: 99.6 / SQRT(30) </a:t>
            </a:r>
          </a:p>
          <a:p>
            <a:pPr>
              <a:defRPr/>
            </a:pPr>
            <a:r>
              <a:rPr lang="en-US" kern="0" dirty="0">
                <a:latin typeface="Calibri" pitchFamily="34" charset="0"/>
                <a:sym typeface="Symbol"/>
              </a:rPr>
              <a:t> =  -0.96   p value = &lt;0.0001</a:t>
            </a:r>
            <a:endParaRPr lang="en-US" dirty="0"/>
          </a:p>
        </p:txBody>
      </p:sp>
      <p:sp>
        <p:nvSpPr>
          <p:cNvPr id="14" name="TextBox 13">
            <a:extLst>
              <a:ext uri="{FF2B5EF4-FFF2-40B4-BE49-F238E27FC236}">
                <a16:creationId xmlns:a16="http://schemas.microsoft.com/office/drawing/2014/main" id="{64136B8A-2C59-4E8A-9F35-5C50161FF59C}"/>
              </a:ext>
            </a:extLst>
          </p:cNvPr>
          <p:cNvSpPr txBox="1"/>
          <p:nvPr/>
        </p:nvSpPr>
        <p:spPr>
          <a:xfrm>
            <a:off x="7126129" y="3919525"/>
            <a:ext cx="3940492" cy="1316401"/>
          </a:xfrm>
          <a:prstGeom prst="rect">
            <a:avLst/>
          </a:prstGeom>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indent="1679" eaLnBrk="0" hangingPunct="0">
              <a:spcBef>
                <a:spcPct val="20000"/>
              </a:spcBef>
              <a:defRPr/>
            </a:pPr>
            <a:r>
              <a:rPr lang="en-US" b="1" kern="0" dirty="0">
                <a:latin typeface="Calibri" pitchFamily="34" charset="0"/>
                <a:sym typeface="Symbol"/>
              </a:rPr>
              <a:t>What do we conclude?</a:t>
            </a:r>
          </a:p>
          <a:p>
            <a:pPr indent="1679" eaLnBrk="0" hangingPunct="0">
              <a:spcBef>
                <a:spcPct val="20000"/>
              </a:spcBef>
              <a:defRPr/>
            </a:pPr>
            <a:endParaRPr lang="en-US" kern="0" dirty="0">
              <a:latin typeface="Calibri" pitchFamily="34" charset="0"/>
              <a:sym typeface="Symbol"/>
            </a:endParaRPr>
          </a:p>
          <a:p>
            <a:pPr indent="1679" eaLnBrk="0" hangingPunct="0">
              <a:spcBef>
                <a:spcPct val="20000"/>
              </a:spcBef>
              <a:defRPr/>
            </a:pPr>
            <a:r>
              <a:rPr lang="en-US" kern="0" dirty="0">
                <a:latin typeface="Calibri" pitchFamily="34" charset="0"/>
                <a:sym typeface="Symbol"/>
              </a:rPr>
              <a:t>The result is significant at p &lt; .05 : Reject the Null Hypothesis</a:t>
            </a:r>
            <a:endParaRPr lang="en-US" dirty="0"/>
          </a:p>
        </p:txBody>
      </p:sp>
      <p:sp>
        <p:nvSpPr>
          <p:cNvPr id="15" name="TextBox 14">
            <a:extLst>
              <a:ext uri="{FF2B5EF4-FFF2-40B4-BE49-F238E27FC236}">
                <a16:creationId xmlns:a16="http://schemas.microsoft.com/office/drawing/2014/main" id="{B2C52DBA-4248-4937-A52B-31C27616E55C}"/>
              </a:ext>
            </a:extLst>
          </p:cNvPr>
          <p:cNvSpPr txBox="1"/>
          <p:nvPr/>
        </p:nvSpPr>
        <p:spPr>
          <a:xfrm>
            <a:off x="3596267" y="5668010"/>
            <a:ext cx="7570946" cy="313050"/>
          </a:xfrm>
          <a:prstGeom prst="rect">
            <a:avLst/>
          </a:prstGeom>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b="1" dirty="0">
                <a:latin typeface="Calibri" pitchFamily="34" charset="0"/>
              </a:rPr>
              <a:t>Note</a:t>
            </a:r>
            <a:r>
              <a:rPr lang="en-US" dirty="0">
                <a:latin typeface="Calibri" pitchFamily="34" charset="0"/>
              </a:rPr>
              <a:t>: In Excel Use NORMSDIST function to compute the p value.</a:t>
            </a:r>
          </a:p>
        </p:txBody>
      </p:sp>
    </p:spTree>
    <p:extLst>
      <p:ext uri="{BB962C8B-B14F-4D97-AF65-F5344CB8AC3E}">
        <p14:creationId xmlns:p14="http://schemas.microsoft.com/office/powerpoint/2010/main" val="306075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dirty="0"/>
              <a:t>T Test</a:t>
            </a:r>
            <a:endParaRPr lang="en-US" dirty="0"/>
          </a:p>
        </p:txBody>
      </p:sp>
      <p:sp>
        <p:nvSpPr>
          <p:cNvPr id="42" name="TextBox 41">
            <a:extLst>
              <a:ext uri="{FF2B5EF4-FFF2-40B4-BE49-F238E27FC236}">
                <a16:creationId xmlns:a16="http://schemas.microsoft.com/office/drawing/2014/main" id="{090207F4-ED33-460C-B0AF-9A3118C53285}"/>
              </a:ext>
            </a:extLst>
          </p:cNvPr>
          <p:cNvSpPr txBox="1"/>
          <p:nvPr/>
        </p:nvSpPr>
        <p:spPr>
          <a:xfrm>
            <a:off x="243364" y="946641"/>
            <a:ext cx="11404350" cy="5299030"/>
          </a:xfrm>
          <a:prstGeom prst="rect">
            <a:avLst/>
          </a:prstGeom>
          <a:noFill/>
        </p:spPr>
        <p:txBody>
          <a:bodyPr wrap="square" lIns="96661" tIns="48331" rIns="96661" bIns="48331">
            <a:spAutoFit/>
          </a:bodyPr>
          <a:lstStyle/>
          <a:p>
            <a:pPr>
              <a:defRPr/>
            </a:pPr>
            <a:r>
              <a:rPr lang="en-US" sz="1600" dirty="0"/>
              <a:t>The t test tells you how </a:t>
            </a:r>
            <a:r>
              <a:rPr lang="en-US" sz="1600" dirty="0">
                <a:hlinkClick r:id="rId6"/>
              </a:rPr>
              <a:t>significant </a:t>
            </a:r>
            <a:r>
              <a:rPr lang="en-US" sz="1600" dirty="0"/>
              <a:t>the differences between groups are; In other words it lets you know if those differences (measured in means/averages) could have happened by chance.</a:t>
            </a:r>
          </a:p>
          <a:p>
            <a:pPr>
              <a:defRPr/>
            </a:pPr>
            <a:endParaRPr lang="en-US" sz="1600" dirty="0"/>
          </a:p>
          <a:p>
            <a:pPr>
              <a:defRPr/>
            </a:pPr>
            <a:r>
              <a:rPr lang="en-US" sz="1600" dirty="0"/>
              <a:t>Perform t test when:</a:t>
            </a:r>
          </a:p>
          <a:p>
            <a:pPr>
              <a:defRPr/>
            </a:pPr>
            <a:endParaRPr lang="en-US" sz="1600" dirty="0"/>
          </a:p>
          <a:p>
            <a:pPr lvl="1">
              <a:buFont typeface="Wingdings" pitchFamily="2" charset="2"/>
              <a:buChar char="q"/>
              <a:defRPr/>
            </a:pPr>
            <a:r>
              <a:rPr lang="en-US" sz="1600" dirty="0"/>
              <a:t> Random sample follows a Normal distribution</a:t>
            </a:r>
            <a:br>
              <a:rPr lang="en-US" sz="1600" dirty="0"/>
            </a:br>
            <a:r>
              <a:rPr lang="en-US" sz="1600" dirty="0"/>
              <a:t> </a:t>
            </a:r>
          </a:p>
          <a:p>
            <a:pPr lvl="1">
              <a:buFont typeface="Wingdings" pitchFamily="2" charset="2"/>
              <a:buChar char="q"/>
              <a:defRPr/>
            </a:pPr>
            <a:r>
              <a:rPr lang="en-US" sz="1600" dirty="0"/>
              <a:t> Mean is known</a:t>
            </a:r>
            <a:br>
              <a:rPr lang="en-US" sz="1600" dirty="0"/>
            </a:br>
            <a:endParaRPr lang="en-US" sz="1600" dirty="0"/>
          </a:p>
          <a:p>
            <a:pPr lvl="1">
              <a:buFont typeface="Wingdings" pitchFamily="2" charset="2"/>
              <a:buChar char="q"/>
              <a:defRPr/>
            </a:pPr>
            <a:r>
              <a:rPr lang="en-US" sz="1600" dirty="0"/>
              <a:t> Population Variance is unknown</a:t>
            </a:r>
            <a:br>
              <a:rPr lang="en-US" sz="1600" dirty="0"/>
            </a:br>
            <a:endParaRPr lang="en-US" sz="1600" dirty="0"/>
          </a:p>
          <a:p>
            <a:pPr lvl="1">
              <a:buFont typeface="Wingdings" pitchFamily="2" charset="2"/>
              <a:buChar char="q"/>
              <a:defRPr/>
            </a:pPr>
            <a:r>
              <a:rPr lang="en-US" sz="1600" dirty="0"/>
              <a:t> Small sample (n&lt; =30)</a:t>
            </a:r>
          </a:p>
          <a:p>
            <a:pPr>
              <a:buFont typeface="Wingdings" pitchFamily="2" charset="2"/>
              <a:buChar char="q"/>
              <a:defRPr/>
            </a:pPr>
            <a:endParaRPr lang="en-US" sz="1600" dirty="0"/>
          </a:p>
          <a:p>
            <a:pPr>
              <a:defRPr/>
            </a:pPr>
            <a:r>
              <a:rPr lang="en-US" sz="1600" dirty="0"/>
              <a:t>T test can be used </a:t>
            </a:r>
          </a:p>
          <a:p>
            <a:pPr>
              <a:defRPr/>
            </a:pPr>
            <a:endParaRPr lang="en-US" sz="1600" dirty="0"/>
          </a:p>
          <a:p>
            <a:pPr lvl="1">
              <a:buFont typeface="Wingdings" pitchFamily="2" charset="2"/>
              <a:buChar char="q"/>
              <a:defRPr/>
            </a:pPr>
            <a:r>
              <a:rPr lang="en-US" sz="1600" dirty="0"/>
              <a:t> For testing mean of single sample </a:t>
            </a:r>
            <a:br>
              <a:rPr lang="en-US" sz="1600" dirty="0"/>
            </a:br>
            <a:endParaRPr lang="en-US" sz="1600" dirty="0"/>
          </a:p>
          <a:p>
            <a:pPr lvl="1">
              <a:buFont typeface="Wingdings" pitchFamily="2" charset="2"/>
              <a:buChar char="q"/>
              <a:defRPr/>
            </a:pPr>
            <a:r>
              <a:rPr lang="en-US" sz="1600" dirty="0"/>
              <a:t> For testing means of two independent samples</a:t>
            </a:r>
            <a:br>
              <a:rPr lang="en-US" sz="1600" dirty="0"/>
            </a:br>
            <a:endParaRPr lang="en-US" sz="1600" dirty="0"/>
          </a:p>
          <a:p>
            <a:pPr lvl="1">
              <a:buFont typeface="Wingdings" pitchFamily="2" charset="2"/>
              <a:buChar char="q"/>
              <a:defRPr/>
            </a:pPr>
            <a:r>
              <a:rPr lang="en-US" sz="1600" dirty="0"/>
              <a:t> Difference between means of dependent sample</a:t>
            </a:r>
          </a:p>
          <a:p>
            <a:pPr marL="0" marR="0" lvl="0" indent="0" algn="l" defTabSz="914400" rtl="0" eaLnBrk="1" fontAlgn="auto" latinLnBrk="0" hangingPunct="1">
              <a:lnSpc>
                <a:spcPct val="100000"/>
              </a:lnSpc>
              <a:spcBef>
                <a:spcPts val="0"/>
              </a:spcBef>
              <a:spcAft>
                <a:spcPts val="0"/>
              </a:spcAft>
              <a:buClrTx/>
              <a:buSzTx/>
              <a:buFont typeface="Wingdings" pitchFamily="2" charset="2"/>
              <a:buChar char="q"/>
              <a:tabLst/>
              <a:defRPr/>
            </a:pPr>
            <a:endParaRPr kumimoji="0" lang="en-US" sz="1800" b="0" i="0" u="none" strike="noStrike" kern="1200" cap="none" spc="0" normalizeH="0" baseline="0" noProof="0" dirty="0">
              <a:ln>
                <a:noFill/>
              </a:ln>
              <a:solidFill>
                <a:prstClr val="black"/>
              </a:solidFill>
              <a:effectLst/>
              <a:uLnTx/>
              <a:uFillTx/>
              <a:latin typeface="PayPal Sans Big Light"/>
              <a:ea typeface="+mn-ea"/>
              <a:cs typeface="+mn-cs"/>
            </a:endParaRPr>
          </a:p>
        </p:txBody>
      </p:sp>
    </p:spTree>
    <p:extLst>
      <p:ext uri="{BB962C8B-B14F-4D97-AF65-F5344CB8AC3E}">
        <p14:creationId xmlns:p14="http://schemas.microsoft.com/office/powerpoint/2010/main" val="362062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dirty="0"/>
              <a:t>T Tests - Example</a:t>
            </a:r>
            <a:endParaRPr lang="en-US" dirty="0"/>
          </a:p>
        </p:txBody>
      </p:sp>
      <p:sp>
        <p:nvSpPr>
          <p:cNvPr id="2" name="Rectangle 1">
            <a:extLst>
              <a:ext uri="{FF2B5EF4-FFF2-40B4-BE49-F238E27FC236}">
                <a16:creationId xmlns:a16="http://schemas.microsoft.com/office/drawing/2014/main" id="{E3995AA1-E077-4D7B-BCF7-5F1C42735166}"/>
              </a:ext>
            </a:extLst>
          </p:cNvPr>
          <p:cNvSpPr/>
          <p:nvPr/>
        </p:nvSpPr>
        <p:spPr>
          <a:xfrm>
            <a:off x="195943" y="1036834"/>
            <a:ext cx="5312228" cy="3693319"/>
          </a:xfrm>
          <a:prstGeom prst="rect">
            <a:avLst/>
          </a:prstGeom>
        </p:spPr>
        <p:txBody>
          <a:bodyPr wrap="square">
            <a:spAutoFit/>
          </a:bodyPr>
          <a:lstStyle/>
          <a:p>
            <a:pPr marL="62092" indent="1679">
              <a:buNone/>
              <a:defRPr/>
            </a:pPr>
            <a:r>
              <a:rPr lang="en-US" dirty="0">
                <a:latin typeface="Calibri" pitchFamily="34" charset="0"/>
              </a:rPr>
              <a:t>You seek to determine whether differences exist in monthly sales between the new package design and the old package design of a laundry stain remover. The new package was test marketed over a period of one month in a sample  of supermarkets in a particular city.</a:t>
            </a:r>
          </a:p>
          <a:p>
            <a:pPr marL="62092" indent="1679">
              <a:buNone/>
              <a:defRPr/>
            </a:pPr>
            <a:endParaRPr lang="en-US" dirty="0">
              <a:latin typeface="Calibri" pitchFamily="34" charset="0"/>
            </a:endParaRPr>
          </a:p>
          <a:p>
            <a:pPr marL="62092" indent="1679">
              <a:buNone/>
              <a:defRPr/>
            </a:pPr>
            <a:endParaRPr lang="en-US" dirty="0">
              <a:latin typeface="Calibri" pitchFamily="34" charset="0"/>
            </a:endParaRPr>
          </a:p>
          <a:p>
            <a:pPr marL="62092" indent="1679">
              <a:buNone/>
              <a:defRPr/>
            </a:pPr>
            <a:r>
              <a:rPr lang="en-US" dirty="0">
                <a:latin typeface="Calibri" pitchFamily="34" charset="0"/>
              </a:rPr>
              <a:t> A random sample of ten pairs of supermarkets was matched according to weekly sales volume and a set of demographic characteristics. The data collected for this study are as follows:</a:t>
            </a:r>
          </a:p>
          <a:p>
            <a:pPr marL="62092" indent="1679">
              <a:buNone/>
              <a:defRPr/>
            </a:pPr>
            <a:endParaRPr lang="en-US" dirty="0">
              <a:latin typeface="Calibri" pitchFamily="34" charset="0"/>
            </a:endParaRPr>
          </a:p>
        </p:txBody>
      </p:sp>
      <p:pic>
        <p:nvPicPr>
          <p:cNvPr id="3" name="Picture 2">
            <a:extLst>
              <a:ext uri="{FF2B5EF4-FFF2-40B4-BE49-F238E27FC236}">
                <a16:creationId xmlns:a16="http://schemas.microsoft.com/office/drawing/2014/main" id="{26EB0F2D-9CA9-4725-98E4-4616D40D0439}"/>
              </a:ext>
            </a:extLst>
          </p:cNvPr>
          <p:cNvPicPr>
            <a:picLocks noChangeAspect="1"/>
          </p:cNvPicPr>
          <p:nvPr/>
        </p:nvPicPr>
        <p:blipFill>
          <a:blip r:embed="rId6"/>
          <a:stretch>
            <a:fillRect/>
          </a:stretch>
        </p:blipFill>
        <p:spPr>
          <a:xfrm>
            <a:off x="5978435" y="1676398"/>
            <a:ext cx="2652486" cy="2960915"/>
          </a:xfrm>
          <a:prstGeom prst="rect">
            <a:avLst/>
          </a:prstGeom>
        </p:spPr>
      </p:pic>
      <p:pic>
        <p:nvPicPr>
          <p:cNvPr id="4" name="Picture 3">
            <a:extLst>
              <a:ext uri="{FF2B5EF4-FFF2-40B4-BE49-F238E27FC236}">
                <a16:creationId xmlns:a16="http://schemas.microsoft.com/office/drawing/2014/main" id="{07FD6781-BE41-4B06-BDCF-0A934A079882}"/>
              </a:ext>
            </a:extLst>
          </p:cNvPr>
          <p:cNvPicPr>
            <a:picLocks noChangeAspect="1"/>
          </p:cNvPicPr>
          <p:nvPr/>
        </p:nvPicPr>
        <p:blipFill>
          <a:blip r:embed="rId7"/>
          <a:stretch>
            <a:fillRect/>
          </a:stretch>
        </p:blipFill>
        <p:spPr>
          <a:xfrm>
            <a:off x="8511630" y="1676398"/>
            <a:ext cx="3484427" cy="2960915"/>
          </a:xfrm>
          <a:prstGeom prst="rect">
            <a:avLst/>
          </a:prstGeom>
        </p:spPr>
      </p:pic>
      <p:sp>
        <p:nvSpPr>
          <p:cNvPr id="17" name="Rectangle 16">
            <a:extLst>
              <a:ext uri="{FF2B5EF4-FFF2-40B4-BE49-F238E27FC236}">
                <a16:creationId xmlns:a16="http://schemas.microsoft.com/office/drawing/2014/main" id="{DC4EBF8A-793B-48E8-B3DB-52E07971E2EE}"/>
              </a:ext>
            </a:extLst>
          </p:cNvPr>
          <p:cNvSpPr/>
          <p:nvPr/>
        </p:nvSpPr>
        <p:spPr>
          <a:xfrm>
            <a:off x="5974807" y="4730153"/>
            <a:ext cx="5312228" cy="923330"/>
          </a:xfrm>
          <a:prstGeom prst="rect">
            <a:avLst/>
          </a:prstGeom>
        </p:spPr>
        <p:txBody>
          <a:bodyPr wrap="square">
            <a:spAutoFit/>
          </a:bodyPr>
          <a:lstStyle/>
          <a:p>
            <a:pPr marL="62092" indent="1679">
              <a:buNone/>
              <a:defRPr/>
            </a:pPr>
            <a:r>
              <a:rPr lang="en-US" dirty="0">
                <a:latin typeface="Calibri" pitchFamily="34" charset="0"/>
              </a:rPr>
              <a:t>New Package = Score1</a:t>
            </a:r>
          </a:p>
          <a:p>
            <a:pPr marL="62092" indent="1679">
              <a:buNone/>
              <a:defRPr/>
            </a:pPr>
            <a:r>
              <a:rPr lang="en-US" dirty="0">
                <a:latin typeface="Calibri" pitchFamily="34" charset="0"/>
              </a:rPr>
              <a:t>Old Package = Score</a:t>
            </a:r>
          </a:p>
          <a:p>
            <a:pPr marL="62092" indent="1679">
              <a:buNone/>
              <a:defRPr/>
            </a:pPr>
            <a:r>
              <a:rPr lang="en-US" dirty="0">
                <a:latin typeface="Calibri" pitchFamily="34" charset="0"/>
              </a:rPr>
              <a:t>Subject: Supermarket</a:t>
            </a:r>
          </a:p>
        </p:txBody>
      </p:sp>
    </p:spTree>
    <p:extLst>
      <p:ext uri="{BB962C8B-B14F-4D97-AF65-F5344CB8AC3E}">
        <p14:creationId xmlns:p14="http://schemas.microsoft.com/office/powerpoint/2010/main" val="37256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700" u="none" strike="noStrike" kern="1200" cap="none" spc="0" normalizeH="0" noProof="0" dirty="0" err="1">
              <a:ln>
                <a:noFill/>
              </a:ln>
              <a:solidFill>
                <a:prstClr val="white"/>
              </a:solidFill>
              <a:effectLst/>
              <a:uLnTx/>
              <a:uFillTx/>
              <a:latin typeface="PayPal Sans Big" panose="020B0503040504040204" pitchFamily="34" charset="0"/>
              <a:ea typeface="+mj-ea"/>
              <a:cs typeface="+mj-cs"/>
              <a:sym typeface="PayPal Sans Big" panose="020B050304050404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dirty="0"/>
              <a:t>T Tests – Example Cont.</a:t>
            </a:r>
            <a:endParaRPr lang="en-US" dirty="0"/>
          </a:p>
        </p:txBody>
      </p:sp>
      <p:sp>
        <p:nvSpPr>
          <p:cNvPr id="11" name="TextBox 10">
            <a:extLst>
              <a:ext uri="{FF2B5EF4-FFF2-40B4-BE49-F238E27FC236}">
                <a16:creationId xmlns:a16="http://schemas.microsoft.com/office/drawing/2014/main" id="{CA7C7851-73BB-4EE4-8B23-70769E726E66}"/>
              </a:ext>
            </a:extLst>
          </p:cNvPr>
          <p:cNvSpPr txBox="1"/>
          <p:nvPr/>
        </p:nvSpPr>
        <p:spPr>
          <a:xfrm>
            <a:off x="5119143" y="6091290"/>
            <a:ext cx="6390799" cy="313050"/>
          </a:xfrm>
          <a:prstGeom prst="rect">
            <a:avLst/>
          </a:prstGeom>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dirty="0">
                <a:latin typeface="Calibri" pitchFamily="34" charset="0"/>
              </a:rPr>
              <a:t>Note: In Excel, use the TTEST function to compute the p value.           </a:t>
            </a:r>
          </a:p>
        </p:txBody>
      </p:sp>
      <p:pic>
        <p:nvPicPr>
          <p:cNvPr id="3" name="Picture 2">
            <a:extLst>
              <a:ext uri="{FF2B5EF4-FFF2-40B4-BE49-F238E27FC236}">
                <a16:creationId xmlns:a16="http://schemas.microsoft.com/office/drawing/2014/main" id="{6E6206A8-F825-4B91-B8B2-E4F290DBCD50}"/>
              </a:ext>
            </a:extLst>
          </p:cNvPr>
          <p:cNvPicPr>
            <a:picLocks noChangeAspect="1"/>
          </p:cNvPicPr>
          <p:nvPr/>
        </p:nvPicPr>
        <p:blipFill>
          <a:blip r:embed="rId6"/>
          <a:stretch>
            <a:fillRect/>
          </a:stretch>
        </p:blipFill>
        <p:spPr>
          <a:xfrm>
            <a:off x="243365" y="961344"/>
            <a:ext cx="3947636" cy="2569611"/>
          </a:xfrm>
          <a:prstGeom prst="rect">
            <a:avLst/>
          </a:prstGeom>
        </p:spPr>
      </p:pic>
      <p:pic>
        <p:nvPicPr>
          <p:cNvPr id="4" name="Picture 3">
            <a:extLst>
              <a:ext uri="{FF2B5EF4-FFF2-40B4-BE49-F238E27FC236}">
                <a16:creationId xmlns:a16="http://schemas.microsoft.com/office/drawing/2014/main" id="{DDEBEF69-AFA3-4377-848D-BD44ABC53284}"/>
              </a:ext>
            </a:extLst>
          </p:cNvPr>
          <p:cNvPicPr>
            <a:picLocks noChangeAspect="1"/>
          </p:cNvPicPr>
          <p:nvPr/>
        </p:nvPicPr>
        <p:blipFill>
          <a:blip r:embed="rId7"/>
          <a:stretch>
            <a:fillRect/>
          </a:stretch>
        </p:blipFill>
        <p:spPr>
          <a:xfrm>
            <a:off x="243364" y="3514544"/>
            <a:ext cx="3977955" cy="2569611"/>
          </a:xfrm>
          <a:prstGeom prst="rect">
            <a:avLst/>
          </a:prstGeom>
        </p:spPr>
      </p:pic>
      <p:pic>
        <p:nvPicPr>
          <p:cNvPr id="14" name="Picture 13">
            <a:extLst>
              <a:ext uri="{FF2B5EF4-FFF2-40B4-BE49-F238E27FC236}">
                <a16:creationId xmlns:a16="http://schemas.microsoft.com/office/drawing/2014/main" id="{BE013A5B-DD6C-45A3-B901-170679E1F8BB}"/>
              </a:ext>
            </a:extLst>
          </p:cNvPr>
          <p:cNvPicPr>
            <a:picLocks noChangeAspect="1"/>
          </p:cNvPicPr>
          <p:nvPr/>
        </p:nvPicPr>
        <p:blipFill>
          <a:blip r:embed="rId8"/>
          <a:stretch>
            <a:fillRect/>
          </a:stretch>
        </p:blipFill>
        <p:spPr>
          <a:xfrm>
            <a:off x="4466548" y="3834444"/>
            <a:ext cx="7322682" cy="1929810"/>
          </a:xfrm>
          <a:prstGeom prst="rect">
            <a:avLst/>
          </a:prstGeom>
        </p:spPr>
      </p:pic>
      <p:pic>
        <p:nvPicPr>
          <p:cNvPr id="15" name="Picture 14">
            <a:extLst>
              <a:ext uri="{FF2B5EF4-FFF2-40B4-BE49-F238E27FC236}">
                <a16:creationId xmlns:a16="http://schemas.microsoft.com/office/drawing/2014/main" id="{7CC7DEFC-0B1E-4894-B569-D1F5F28C1138}"/>
              </a:ext>
            </a:extLst>
          </p:cNvPr>
          <p:cNvPicPr>
            <a:picLocks noChangeAspect="1"/>
          </p:cNvPicPr>
          <p:nvPr/>
        </p:nvPicPr>
        <p:blipFill>
          <a:blip r:embed="rId9"/>
          <a:stretch>
            <a:fillRect/>
          </a:stretch>
        </p:blipFill>
        <p:spPr>
          <a:xfrm>
            <a:off x="5003646" y="939210"/>
            <a:ext cx="5457526" cy="2987185"/>
          </a:xfrm>
          <a:prstGeom prst="rect">
            <a:avLst/>
          </a:prstGeom>
        </p:spPr>
      </p:pic>
    </p:spTree>
    <p:extLst>
      <p:ext uri="{BB962C8B-B14F-4D97-AF65-F5344CB8AC3E}">
        <p14:creationId xmlns:p14="http://schemas.microsoft.com/office/powerpoint/2010/main" val="270753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28" imgH="328" progId="TCLayout.ActiveDocument.1">
                  <p:embed/>
                </p:oleObj>
              </mc:Choice>
              <mc:Fallback>
                <p:oleObj name="think-cell Slide" r:id="rId5"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6" name="Title 1"/>
          <p:cNvSpPr>
            <a:spLocks noGrp="1"/>
          </p:cNvSpPr>
          <p:nvPr>
            <p:ph type="title"/>
          </p:nvPr>
        </p:nvSpPr>
        <p:spPr>
          <a:xfrm>
            <a:off x="502443" y="333158"/>
            <a:ext cx="11187113" cy="311150"/>
          </a:xfrm>
        </p:spPr>
        <p:txBody>
          <a:bodyPr>
            <a:normAutofit fontScale="90000"/>
          </a:bodyPr>
          <a:lstStyle/>
          <a:p>
            <a:r>
              <a:rPr lang="en-US" altLang="en-US" dirty="0"/>
              <a:t>Central Tendency – Measure of Centre</a:t>
            </a:r>
            <a:endParaRPr lang="en-US" dirty="0"/>
          </a:p>
        </p:txBody>
      </p:sp>
      <p:graphicFrame>
        <p:nvGraphicFramePr>
          <p:cNvPr id="10" name="Table 9">
            <a:extLst>
              <a:ext uri="{FF2B5EF4-FFF2-40B4-BE49-F238E27FC236}">
                <a16:creationId xmlns:a16="http://schemas.microsoft.com/office/drawing/2014/main" id="{B700126C-F0A5-438B-93E1-BDC3FC4475D3}"/>
              </a:ext>
            </a:extLst>
          </p:cNvPr>
          <p:cNvGraphicFramePr>
            <a:graphicFrameLocks noGrp="1"/>
          </p:cNvGraphicFramePr>
          <p:nvPr/>
        </p:nvGraphicFramePr>
        <p:xfrm>
          <a:off x="411806" y="884399"/>
          <a:ext cx="11492856" cy="4071936"/>
        </p:xfrm>
        <a:graphic>
          <a:graphicData uri="http://schemas.openxmlformats.org/drawingml/2006/table">
            <a:tbl>
              <a:tblPr firstRow="1" bandRow="1">
                <a:tableStyleId>{5C22544A-7EE6-4342-B048-85BDC9FD1C3A}</a:tableStyleId>
              </a:tblPr>
              <a:tblGrid>
                <a:gridCol w="1555420">
                  <a:extLst>
                    <a:ext uri="{9D8B030D-6E8A-4147-A177-3AD203B41FA5}">
                      <a16:colId xmlns:a16="http://schemas.microsoft.com/office/drawing/2014/main" val="20000"/>
                    </a:ext>
                  </a:extLst>
                </a:gridCol>
                <a:gridCol w="2746133">
                  <a:extLst>
                    <a:ext uri="{9D8B030D-6E8A-4147-A177-3AD203B41FA5}">
                      <a16:colId xmlns:a16="http://schemas.microsoft.com/office/drawing/2014/main" val="20001"/>
                    </a:ext>
                  </a:extLst>
                </a:gridCol>
                <a:gridCol w="2208339">
                  <a:extLst>
                    <a:ext uri="{9D8B030D-6E8A-4147-A177-3AD203B41FA5}">
                      <a16:colId xmlns:a16="http://schemas.microsoft.com/office/drawing/2014/main" val="20002"/>
                    </a:ext>
                  </a:extLst>
                </a:gridCol>
                <a:gridCol w="2460074">
                  <a:extLst>
                    <a:ext uri="{9D8B030D-6E8A-4147-A177-3AD203B41FA5}">
                      <a16:colId xmlns:a16="http://schemas.microsoft.com/office/drawing/2014/main" val="20003"/>
                    </a:ext>
                  </a:extLst>
                </a:gridCol>
                <a:gridCol w="2522890">
                  <a:extLst>
                    <a:ext uri="{9D8B030D-6E8A-4147-A177-3AD203B41FA5}">
                      <a16:colId xmlns:a16="http://schemas.microsoft.com/office/drawing/2014/main" val="20004"/>
                    </a:ext>
                  </a:extLst>
                </a:gridCol>
              </a:tblGrid>
              <a:tr h="335319">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Category</a:t>
                      </a:r>
                      <a:endParaRPr kumimoji="0" lang="en-US" sz="16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Description</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Advantage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defRPr/>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Disadvantage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400" b="1" u="none" strike="noStrike" cap="none" normalizeH="0" baseline="0" dirty="0">
                          <a:ln>
                            <a:noFill/>
                          </a:ln>
                          <a:solidFill>
                            <a:schemeClr val="bg1"/>
                          </a:solidFill>
                          <a:effectLst/>
                          <a:latin typeface="Calibri" panose="020F0502020204030204" pitchFamily="34" charset="0"/>
                          <a:cs typeface="Calibri" panose="020F0502020204030204" pitchFamily="34" charset="0"/>
                        </a:rPr>
                        <a:t>Example</a:t>
                      </a:r>
                      <a:endParaRPr kumimoji="0" lang="en-US" sz="1400" b="1"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0"/>
                  </a:ext>
                </a:extLst>
              </a:tr>
              <a:tr h="1265102">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Mean (Arithmetic Mean)</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arithmetic mean of a set of data is found by taking the sum of the data, and then dividing the sum by the total number of values in the set. A mean is commonly referred to as an average.</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Simple to Understand/explain</a:t>
                      </a:r>
                    </a:p>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Takes every value into account.</a:t>
                      </a: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Affected by extreme values</a:t>
                      </a:r>
                    </a:p>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endParaRPr kumimoji="0" lang="en-US" sz="1100" u="none" strike="noStrike" cap="none" normalizeH="0" baseline="0" dirty="0">
                        <a:ln>
                          <a:noFill/>
                        </a:ln>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Mean of the series 1-10 would be (1+2+…10)/10 = 5.5</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1"/>
                  </a:ext>
                </a:extLst>
              </a:tr>
              <a:tr h="1265102">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Median </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median of a finite list of numbers can be found by arranging all the observations from lowest value to highest value (or highest to lowest) and picking the middle one.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Finds the middle number of a set of data, so outliers have little or no effect</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If the gap between some numbers is large, while it is small between other numbers in the data, this can cause the median to be a very inaccurate way to find the middle of a set of values.</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Case 1 – Median of the  series (1-11) would be  - 6</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Case-2 – Median of the series (1-10) would be (5+6)/2 =5.5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2"/>
                  </a:ext>
                </a:extLst>
              </a:tr>
              <a:tr h="1206413">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600" b="1" u="none" strike="noStrike" cap="none" normalizeH="0" baseline="0" dirty="0">
                          <a:ln>
                            <a:noFill/>
                          </a:ln>
                          <a:effectLst/>
                          <a:latin typeface="Calibri" panose="020F0502020204030204" pitchFamily="34" charset="0"/>
                          <a:cs typeface="Calibri" panose="020F0502020204030204" pitchFamily="34" charset="0"/>
                        </a:rPr>
                        <a:t>Mode</a:t>
                      </a:r>
                      <a:endParaRPr kumimoji="0" lang="en-US" sz="16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The mode is the value that occurs most frequently in a data set </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Allows you to see what value happened the most in a set of data. This can help you to figure out things in a different way. It is also quick and easy.</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l" defTabSz="914400" rtl="0" eaLnBrk="1" fontAlgn="base" latinLnBrk="0" hangingPunct="1">
                        <a:lnSpc>
                          <a:spcPct val="100000"/>
                        </a:lnSpc>
                        <a:spcBef>
                          <a:spcPct val="0"/>
                        </a:spcBef>
                        <a:spcAft>
                          <a:spcPct val="30000"/>
                        </a:spcAft>
                        <a:buClr>
                          <a:schemeClr val="accent1"/>
                        </a:buClr>
                        <a:buSzTx/>
                        <a:buFont typeface="Wingdings 3" pitchFamily="18" charset="2"/>
                        <a:buNone/>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Could be very far from the actual middle of the data. The least reliable way to find the middle or average of the data.</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tc>
                  <a:txBody>
                    <a:bodyPr/>
                    <a:lstStyle/>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Example 1 –(1,2,3,4,4,5)  - Mode 4</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 Example 2 – (1,2,2,3,3,4) – Mode 2,3</a:t>
                      </a:r>
                    </a:p>
                    <a:p>
                      <a:pPr marL="0" marR="0" lvl="0" indent="0" algn="ctr" defTabSz="914400" rtl="0" eaLnBrk="1" fontAlgn="base" latinLnBrk="0" hangingPunct="1">
                        <a:lnSpc>
                          <a:spcPct val="100000"/>
                        </a:lnSpc>
                        <a:spcBef>
                          <a:spcPct val="0"/>
                        </a:spcBef>
                        <a:spcAft>
                          <a:spcPct val="30000"/>
                        </a:spcAft>
                        <a:buClr>
                          <a:schemeClr val="accent1"/>
                        </a:buClr>
                        <a:buSzTx/>
                        <a:buFont typeface="Wingdings" pitchFamily="2" charset="2"/>
                        <a:buChar char="§"/>
                        <a:tabLst/>
                      </a:pPr>
                      <a:r>
                        <a:rPr kumimoji="0" lang="en-US" sz="1100" u="none" strike="noStrike" cap="none" normalizeH="0" baseline="0" dirty="0">
                          <a:ln>
                            <a:noFill/>
                          </a:ln>
                          <a:effectLst/>
                          <a:latin typeface="Calibri" panose="020F0502020204030204" pitchFamily="34" charset="0"/>
                          <a:cs typeface="Calibri" panose="020F0502020204030204" pitchFamily="34" charset="0"/>
                        </a:rPr>
                        <a:t>Example 3 – (1,1,2,2,3,3) – No Mode</a:t>
                      </a:r>
                      <a:endParaRPr kumimoji="0" lang="en-US" sz="11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91429" marR="91429" marT="45721" marB="45721" anchor="ctr" horzOverflow="overflow"/>
                </a:tc>
                <a:extLst>
                  <a:ext uri="{0D108BD9-81ED-4DB2-BD59-A6C34878D82A}">
                    <a16:rowId xmlns:a16="http://schemas.microsoft.com/office/drawing/2014/main" val="10003"/>
                  </a:ext>
                </a:extLst>
              </a:tr>
            </a:tbl>
          </a:graphicData>
        </a:graphic>
      </p:graphicFrame>
      <p:sp>
        <p:nvSpPr>
          <p:cNvPr id="11" name="Text Box 4">
            <a:extLst>
              <a:ext uri="{FF2B5EF4-FFF2-40B4-BE49-F238E27FC236}">
                <a16:creationId xmlns:a16="http://schemas.microsoft.com/office/drawing/2014/main" id="{A6CAE3DB-620C-4820-8441-350ED98A204C}"/>
              </a:ext>
            </a:extLst>
          </p:cNvPr>
          <p:cNvSpPr txBox="1">
            <a:spLocks noChangeArrowheads="1"/>
          </p:cNvSpPr>
          <p:nvPr/>
        </p:nvSpPr>
        <p:spPr bwMode="auto">
          <a:xfrm>
            <a:off x="411806" y="5240844"/>
            <a:ext cx="11492857" cy="83099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marL="114300" indent="-114300">
              <a:defRPr sz="1200">
                <a:solidFill>
                  <a:srgbClr val="000000"/>
                </a:solidFill>
                <a:latin typeface="Arial" charset="0"/>
              </a:defRPr>
            </a:lvl1pPr>
            <a:lvl2pPr marL="742950" indent="-285750">
              <a:defRPr sz="1200">
                <a:solidFill>
                  <a:srgbClr val="000000"/>
                </a:solidFill>
                <a:latin typeface="Arial" charset="0"/>
              </a:defRPr>
            </a:lvl2pPr>
            <a:lvl3pPr marL="1143000" indent="-228600">
              <a:defRPr sz="1200">
                <a:solidFill>
                  <a:srgbClr val="000000"/>
                </a:solidFill>
                <a:latin typeface="Arial" charset="0"/>
              </a:defRPr>
            </a:lvl3pPr>
            <a:lvl4pPr marL="1600200" indent="-228600">
              <a:defRPr sz="1200">
                <a:solidFill>
                  <a:srgbClr val="000000"/>
                </a:solidFill>
                <a:latin typeface="Arial" charset="0"/>
              </a:defRPr>
            </a:lvl4pPr>
            <a:lvl5pPr marL="2057400" indent="-228600">
              <a:defRPr sz="1200">
                <a:solidFill>
                  <a:srgbClr val="000000"/>
                </a:solidFill>
                <a:latin typeface="Arial" charset="0"/>
              </a:defRPr>
            </a:lvl5pPr>
            <a:lvl6pPr marL="2514600" indent="-228600" algn="ctr" eaLnBrk="0" fontAlgn="base" hangingPunct="0">
              <a:spcBef>
                <a:spcPct val="50000"/>
              </a:spcBef>
              <a:spcAft>
                <a:spcPct val="0"/>
              </a:spcAft>
              <a:defRPr sz="1200">
                <a:solidFill>
                  <a:srgbClr val="000000"/>
                </a:solidFill>
                <a:latin typeface="Arial" charset="0"/>
              </a:defRPr>
            </a:lvl6pPr>
            <a:lvl7pPr marL="2971800" indent="-228600" algn="ctr" eaLnBrk="0" fontAlgn="base" hangingPunct="0">
              <a:spcBef>
                <a:spcPct val="50000"/>
              </a:spcBef>
              <a:spcAft>
                <a:spcPct val="0"/>
              </a:spcAft>
              <a:defRPr sz="1200">
                <a:solidFill>
                  <a:srgbClr val="000000"/>
                </a:solidFill>
                <a:latin typeface="Arial" charset="0"/>
              </a:defRPr>
            </a:lvl7pPr>
            <a:lvl8pPr marL="3429000" indent="-228600" algn="ctr" eaLnBrk="0" fontAlgn="base" hangingPunct="0">
              <a:spcBef>
                <a:spcPct val="50000"/>
              </a:spcBef>
              <a:spcAft>
                <a:spcPct val="0"/>
              </a:spcAft>
              <a:defRPr sz="1200">
                <a:solidFill>
                  <a:srgbClr val="000000"/>
                </a:solidFill>
                <a:latin typeface="Arial" charset="0"/>
              </a:defRPr>
            </a:lvl8pPr>
            <a:lvl9pPr marL="3886200" indent="-228600" algn="ctr" eaLnBrk="0" fontAlgn="base" hangingPunct="0">
              <a:spcBef>
                <a:spcPct val="50000"/>
              </a:spcBef>
              <a:spcAft>
                <a:spcPct val="0"/>
              </a:spcAft>
              <a:defRPr sz="1200">
                <a:solidFill>
                  <a:srgbClr val="000000"/>
                </a:solidFill>
                <a:latin typeface="Arial" charset="0"/>
              </a:defRPr>
            </a:lvl9pPr>
          </a:lstStyle>
          <a:p>
            <a:pPr marL="0" indent="0" algn="l">
              <a:buClr>
                <a:srgbClr val="3A6008"/>
              </a:buClr>
              <a:defRPr/>
            </a:pPr>
            <a:r>
              <a:rPr lang="en-US" altLang="en-US" b="1" dirty="0">
                <a:latin typeface="Calibri" panose="020F0502020204030204" pitchFamily="34" charset="0"/>
                <a:cs typeface="Calibri" panose="020F0502020204030204" pitchFamily="34" charset="0"/>
              </a:rPr>
              <a:t>USAGE: </a:t>
            </a:r>
            <a:r>
              <a:rPr lang="en-US" altLang="en-US" dirty="0">
                <a:latin typeface="Calibri" panose="020F0502020204030204" pitchFamily="34" charset="0"/>
                <a:cs typeface="Calibri" panose="020F0502020204030204" pitchFamily="34" charset="0"/>
              </a:rPr>
              <a:t>Incase the dataset contains outliers, it is suggested that one uses Median instead of Mean as the average reported could be highly skewed by outliers,  but again it depends on how we use this data.</a:t>
            </a:r>
          </a:p>
          <a:p>
            <a:pPr marL="0" indent="0" algn="l">
              <a:buClr>
                <a:srgbClr val="3A6008"/>
              </a:buClr>
              <a:defRPr/>
            </a:pPr>
            <a:r>
              <a:rPr lang="en-US" altLang="en-US" dirty="0">
                <a:latin typeface="Calibri" panose="020F0502020204030204" pitchFamily="34" charset="0"/>
                <a:cs typeface="Calibri" panose="020F0502020204030204" pitchFamily="34" charset="0"/>
              </a:rPr>
              <a:t>E.g. College placement committee would want to lure students by reporting mean salary received by its students but a student seeking admission should consider median as the average reported could be biased by couple of highly compensated international placements.</a:t>
            </a:r>
          </a:p>
        </p:txBody>
      </p:sp>
    </p:spTree>
    <p:extLst>
      <p:ext uri="{BB962C8B-B14F-4D97-AF65-F5344CB8AC3E}">
        <p14:creationId xmlns:p14="http://schemas.microsoft.com/office/powerpoint/2010/main" val="4327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sz="2800" dirty="0">
                <a:latin typeface="Calibri" pitchFamily="34" charset="0"/>
              </a:rPr>
              <a:t>F Test</a:t>
            </a:r>
            <a:endParaRPr lang="en-US" dirty="0"/>
          </a:p>
        </p:txBody>
      </p:sp>
      <p:sp>
        <p:nvSpPr>
          <p:cNvPr id="12" name="TextBox 8">
            <a:extLst>
              <a:ext uri="{FF2B5EF4-FFF2-40B4-BE49-F238E27FC236}">
                <a16:creationId xmlns:a16="http://schemas.microsoft.com/office/drawing/2014/main" id="{64643B40-D8C4-425C-8A5C-36357E7450E1}"/>
              </a:ext>
            </a:extLst>
          </p:cNvPr>
          <p:cNvSpPr txBox="1">
            <a:spLocks noChangeArrowheads="1"/>
          </p:cNvSpPr>
          <p:nvPr/>
        </p:nvSpPr>
        <p:spPr bwMode="auto">
          <a:xfrm>
            <a:off x="383483" y="897674"/>
            <a:ext cx="11046993" cy="369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661" tIns="48331" rIns="96661" bIns="48331">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latin typeface="Calibri" pitchFamily="34" charset="0"/>
              </a:rPr>
              <a:t>Perform F test when:</a:t>
            </a:r>
            <a:br>
              <a:rPr lang="en-US" altLang="en-US" dirty="0">
                <a:latin typeface="Calibri" pitchFamily="34" charset="0"/>
              </a:rPr>
            </a:b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Populations from which the random samples are drawn are normal and independent</a:t>
            </a:r>
          </a:p>
          <a:p>
            <a:pPr lvl="1" eaLnBrk="1" hangingPunct="1">
              <a:buFont typeface="Wingdings" pitchFamily="2" charset="2"/>
              <a:buChar char="q"/>
            </a:pP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Let s</a:t>
            </a:r>
            <a:r>
              <a:rPr lang="en-US" altLang="en-US" baseline="-25000" dirty="0">
                <a:latin typeface="Calibri" pitchFamily="34" charset="0"/>
              </a:rPr>
              <a:t>1</a:t>
            </a:r>
            <a:r>
              <a:rPr lang="en-US" altLang="en-US" baseline="30000" dirty="0">
                <a:latin typeface="Calibri" pitchFamily="34" charset="0"/>
              </a:rPr>
              <a:t>2</a:t>
            </a:r>
            <a:r>
              <a:rPr lang="en-US" altLang="en-US" dirty="0">
                <a:latin typeface="Calibri" pitchFamily="34" charset="0"/>
              </a:rPr>
              <a:t>and s</a:t>
            </a:r>
            <a:r>
              <a:rPr lang="en-US" altLang="en-US" baseline="-25000" dirty="0">
                <a:latin typeface="Calibri" pitchFamily="34" charset="0"/>
              </a:rPr>
              <a:t>2</a:t>
            </a:r>
            <a:r>
              <a:rPr lang="en-US" altLang="en-US" baseline="30000" dirty="0">
                <a:latin typeface="Calibri" pitchFamily="34" charset="0"/>
              </a:rPr>
              <a:t>2</a:t>
            </a:r>
            <a:r>
              <a:rPr lang="en-US" altLang="en-US" dirty="0">
                <a:latin typeface="Calibri" pitchFamily="34" charset="0"/>
              </a:rPr>
              <a:t> be the sample variances </a:t>
            </a:r>
            <a:br>
              <a:rPr lang="en-US" altLang="en-US" dirty="0">
                <a:latin typeface="Calibri" pitchFamily="34" charset="0"/>
              </a:rPr>
            </a:br>
            <a:endParaRPr lang="en-US" altLang="en-US" dirty="0">
              <a:latin typeface="Calibri" pitchFamily="34" charset="0"/>
            </a:endParaRPr>
          </a:p>
          <a:p>
            <a:pPr eaLnBrk="1" hangingPunct="1"/>
            <a:r>
              <a:rPr lang="en-US" altLang="en-US" dirty="0">
                <a:latin typeface="Calibri" pitchFamily="34" charset="0"/>
              </a:rPr>
              <a:t>F test can be used </a:t>
            </a:r>
          </a:p>
          <a:p>
            <a:pPr eaLnBrk="1" hangingPunct="1"/>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to test the hypothesis of equality of two population variances</a:t>
            </a:r>
          </a:p>
          <a:p>
            <a:pPr lvl="1" eaLnBrk="1" hangingPunct="1">
              <a:buFont typeface="Wingdings" pitchFamily="2" charset="2"/>
              <a:buChar char="q"/>
            </a:pP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to test for equality of several means is carried out by the technique named ANOVA</a:t>
            </a:r>
            <a:br>
              <a:rPr lang="en-US" altLang="en-US" dirty="0">
                <a:latin typeface="Calibri" pitchFamily="34" charset="0"/>
              </a:rPr>
            </a:br>
            <a:endParaRPr lang="en-US" altLang="en-US" dirty="0">
              <a:latin typeface="Calibri" pitchFamily="34" charset="0"/>
            </a:endParaRPr>
          </a:p>
          <a:p>
            <a:pPr lvl="1" eaLnBrk="1" hangingPunct="1">
              <a:buFont typeface="Wingdings" pitchFamily="2" charset="2"/>
              <a:buChar char="q"/>
            </a:pPr>
            <a:r>
              <a:rPr lang="en-US" altLang="en-US" dirty="0">
                <a:latin typeface="Calibri" pitchFamily="34" charset="0"/>
              </a:rPr>
              <a:t> to test the significance of the regression model</a:t>
            </a:r>
          </a:p>
        </p:txBody>
      </p:sp>
    </p:spTree>
    <p:extLst>
      <p:ext uri="{BB962C8B-B14F-4D97-AF65-F5344CB8AC3E}">
        <p14:creationId xmlns:p14="http://schemas.microsoft.com/office/powerpoint/2010/main" val="31739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sz="2800" dirty="0">
                <a:latin typeface="Calibri" pitchFamily="34" charset="0"/>
              </a:rPr>
              <a:t>F Test: Example</a:t>
            </a:r>
            <a:endParaRPr lang="en-US" dirty="0"/>
          </a:p>
        </p:txBody>
      </p:sp>
      <p:sp>
        <p:nvSpPr>
          <p:cNvPr id="7" name="TextBox 6">
            <a:extLst>
              <a:ext uri="{FF2B5EF4-FFF2-40B4-BE49-F238E27FC236}">
                <a16:creationId xmlns:a16="http://schemas.microsoft.com/office/drawing/2014/main" id="{B25C88E9-BD06-4044-A500-C993934FA4CA}"/>
              </a:ext>
            </a:extLst>
          </p:cNvPr>
          <p:cNvSpPr txBox="1"/>
          <p:nvPr/>
        </p:nvSpPr>
        <p:spPr>
          <a:xfrm>
            <a:off x="243364" y="885252"/>
            <a:ext cx="5536950" cy="4529588"/>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Two chemical companies supply a raw material. The concentration of a particular element in this material is</a:t>
            </a:r>
          </a:p>
          <a:p>
            <a:pPr>
              <a:defRPr/>
            </a:pPr>
            <a:r>
              <a:rPr lang="en-US" dirty="0">
                <a:latin typeface="Calibri" pitchFamily="34" charset="0"/>
              </a:rPr>
              <a:t>important. The mean concentration for both suppliers is the same, but we suspect that the variability in concentration may differ between the two companies. </a:t>
            </a:r>
          </a:p>
          <a:p>
            <a:pPr>
              <a:defRPr/>
            </a:pPr>
            <a:endParaRPr lang="en-US" dirty="0">
              <a:latin typeface="Calibri" pitchFamily="34" charset="0"/>
            </a:endParaRPr>
          </a:p>
          <a:p>
            <a:pPr>
              <a:defRPr/>
            </a:pPr>
            <a:r>
              <a:rPr lang="en-US" dirty="0">
                <a:latin typeface="Calibri" pitchFamily="34" charset="0"/>
              </a:rPr>
              <a:t>The standard deviation of</a:t>
            </a:r>
          </a:p>
          <a:p>
            <a:pPr>
              <a:defRPr/>
            </a:pPr>
            <a:r>
              <a:rPr lang="en-US" dirty="0">
                <a:latin typeface="Calibri" pitchFamily="34" charset="0"/>
              </a:rPr>
              <a:t>concentration in a random sample of n1=10 batches produced</a:t>
            </a:r>
          </a:p>
          <a:p>
            <a:pPr>
              <a:defRPr/>
            </a:pPr>
            <a:r>
              <a:rPr lang="en-US" dirty="0">
                <a:latin typeface="Calibri" pitchFamily="34" charset="0"/>
              </a:rPr>
              <a:t>by company 1 is s1 = 4.7 grams per liter, while for company 2, a random sample of n2 = 16 batches yields s2= 5.8 grams per liter. </a:t>
            </a:r>
          </a:p>
          <a:p>
            <a:pPr>
              <a:defRPr/>
            </a:pPr>
            <a:endParaRPr lang="en-US" dirty="0">
              <a:latin typeface="Calibri" pitchFamily="34" charset="0"/>
            </a:endParaRPr>
          </a:p>
          <a:p>
            <a:pPr>
              <a:defRPr/>
            </a:pPr>
            <a:endParaRPr lang="en-US" dirty="0">
              <a:latin typeface="Calibri" pitchFamily="34" charset="0"/>
            </a:endParaRPr>
          </a:p>
          <a:p>
            <a:pPr>
              <a:defRPr/>
            </a:pPr>
            <a:r>
              <a:rPr lang="en-US" dirty="0">
                <a:latin typeface="Calibri" pitchFamily="34" charset="0"/>
              </a:rPr>
              <a:t>Is there sufficient evidence to conclude that the two population variances differ?</a:t>
            </a:r>
          </a:p>
        </p:txBody>
      </p:sp>
      <p:sp>
        <p:nvSpPr>
          <p:cNvPr id="8" name="TextBox 7">
            <a:extLst>
              <a:ext uri="{FF2B5EF4-FFF2-40B4-BE49-F238E27FC236}">
                <a16:creationId xmlns:a16="http://schemas.microsoft.com/office/drawing/2014/main" id="{17C6A4A8-EC41-4B22-872C-10285A10A97D}"/>
              </a:ext>
            </a:extLst>
          </p:cNvPr>
          <p:cNvSpPr txBox="1"/>
          <p:nvPr/>
        </p:nvSpPr>
        <p:spPr>
          <a:xfrm>
            <a:off x="6833611" y="885252"/>
            <a:ext cx="3743801" cy="1749340"/>
          </a:xfrm>
          <a:prstGeom prst="rect">
            <a:avLst/>
          </a:prstGeom>
          <a:ln>
            <a:noFill/>
          </a:ln>
        </p:spPr>
        <p:style>
          <a:lnRef idx="2">
            <a:schemeClr val="dk1"/>
          </a:lnRef>
          <a:fillRef idx="1">
            <a:schemeClr val="lt1"/>
          </a:fillRef>
          <a:effectRef idx="0">
            <a:schemeClr val="dk1"/>
          </a:effectRef>
          <a:fontRef idx="minor">
            <a:schemeClr val="dk1"/>
          </a:fontRef>
        </p:style>
        <p:txBody>
          <a:bodyPr lIns="96661" tIns="48331" rIns="96661" bIns="48331">
            <a:spAutoFit/>
          </a:bodyPr>
          <a:lstStyle/>
          <a:p>
            <a:pPr>
              <a:defRPr/>
            </a:pPr>
            <a:r>
              <a:rPr lang="en-US" dirty="0">
                <a:latin typeface="Calibri" pitchFamily="34" charset="0"/>
              </a:rPr>
              <a:t>Ho : </a:t>
            </a:r>
            <a:r>
              <a:rPr lang="en-US" dirty="0">
                <a:latin typeface="Calibri" pitchFamily="34" charset="0"/>
                <a:sym typeface="Symbol"/>
              </a:rPr>
              <a:t>1</a:t>
            </a:r>
            <a:r>
              <a:rPr lang="en-US" baseline="30000" dirty="0">
                <a:latin typeface="Calibri" pitchFamily="34" charset="0"/>
                <a:sym typeface="Symbol"/>
              </a:rPr>
              <a:t>2</a:t>
            </a:r>
            <a:r>
              <a:rPr lang="en-US" dirty="0">
                <a:latin typeface="Calibri" pitchFamily="34" charset="0"/>
                <a:sym typeface="Symbol"/>
              </a:rPr>
              <a:t> = 2</a:t>
            </a:r>
            <a:r>
              <a:rPr lang="en-US" baseline="30000" dirty="0">
                <a:latin typeface="Calibri" pitchFamily="34" charset="0"/>
                <a:sym typeface="Symbol"/>
              </a:rPr>
              <a:t>2  </a:t>
            </a:r>
            <a:r>
              <a:rPr lang="en-US" dirty="0">
                <a:latin typeface="Calibri" pitchFamily="34" charset="0"/>
                <a:sym typeface="Symbol"/>
              </a:rPr>
              <a:t>vs. </a:t>
            </a:r>
          </a:p>
          <a:p>
            <a:pPr>
              <a:defRPr/>
            </a:pPr>
            <a:endParaRPr lang="en-US" dirty="0">
              <a:latin typeface="Calibri" pitchFamily="34" charset="0"/>
            </a:endParaRPr>
          </a:p>
          <a:p>
            <a:pPr>
              <a:defRPr/>
            </a:pPr>
            <a:r>
              <a:rPr lang="en-US" dirty="0">
                <a:latin typeface="Calibri" pitchFamily="34" charset="0"/>
              </a:rPr>
              <a:t>Ha : </a:t>
            </a:r>
            <a:r>
              <a:rPr lang="en-US" dirty="0">
                <a:latin typeface="Calibri" pitchFamily="34" charset="0"/>
                <a:sym typeface="Symbol"/>
              </a:rPr>
              <a:t>1</a:t>
            </a:r>
            <a:r>
              <a:rPr lang="en-US" baseline="30000" dirty="0">
                <a:latin typeface="Calibri" pitchFamily="34" charset="0"/>
                <a:sym typeface="Symbol"/>
              </a:rPr>
              <a:t>2</a:t>
            </a:r>
            <a:r>
              <a:rPr lang="en-US" dirty="0">
                <a:latin typeface="Calibri" pitchFamily="34" charset="0"/>
                <a:sym typeface="Symbol"/>
              </a:rPr>
              <a:t>    2</a:t>
            </a:r>
            <a:r>
              <a:rPr lang="en-US" baseline="30000" dirty="0">
                <a:latin typeface="Calibri" pitchFamily="34" charset="0"/>
                <a:sym typeface="Symbol"/>
              </a:rPr>
              <a:t>2 </a:t>
            </a:r>
          </a:p>
          <a:p>
            <a:pPr>
              <a:defRPr/>
            </a:pPr>
            <a:endParaRPr lang="en-US" baseline="30000" dirty="0">
              <a:latin typeface="Calibri" pitchFamily="34" charset="0"/>
              <a:sym typeface="Symbol"/>
            </a:endParaRPr>
          </a:p>
          <a:p>
            <a:pPr>
              <a:defRPr/>
            </a:pPr>
            <a:r>
              <a:rPr lang="en-US" dirty="0">
                <a:latin typeface="Calibri" pitchFamily="34" charset="0"/>
                <a:sym typeface="Symbol"/>
              </a:rPr>
              <a:t>Under Ho, the test statistics</a:t>
            </a:r>
          </a:p>
          <a:p>
            <a:pPr>
              <a:defRPr/>
            </a:pPr>
            <a:endParaRPr lang="en-US" dirty="0">
              <a:latin typeface="Calibri" pitchFamily="34" charset="0"/>
              <a:sym typeface="Symbol"/>
            </a:endParaRPr>
          </a:p>
          <a:p>
            <a:pPr>
              <a:defRPr/>
            </a:pPr>
            <a:endParaRPr lang="en-US" dirty="0">
              <a:latin typeface="Calibri" pitchFamily="34" charset="0"/>
            </a:endParaRPr>
          </a:p>
          <a:p>
            <a:pPr>
              <a:defRPr/>
            </a:pPr>
            <a:endParaRPr lang="en-US" i="1" dirty="0">
              <a:latin typeface="Calibri" pitchFamily="34" charset="0"/>
            </a:endParaRPr>
          </a:p>
        </p:txBody>
      </p:sp>
      <p:pic>
        <p:nvPicPr>
          <p:cNvPr id="11" name="Picture 1">
            <a:extLst>
              <a:ext uri="{FF2B5EF4-FFF2-40B4-BE49-F238E27FC236}">
                <a16:creationId xmlns:a16="http://schemas.microsoft.com/office/drawing/2014/main" id="{FE07B0DA-6605-47D9-BBB7-0186E2ABD1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7414" y="1505985"/>
            <a:ext cx="185024" cy="24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2">
            <a:extLst>
              <a:ext uri="{FF2B5EF4-FFF2-40B4-BE49-F238E27FC236}">
                <a16:creationId xmlns:a16="http://schemas.microsoft.com/office/drawing/2014/main" id="{385B66FA-1F14-4040-8D63-827E6A7D48B3}"/>
              </a:ext>
            </a:extLst>
          </p:cNvPr>
          <p:cNvGraphicFramePr>
            <a:graphicFrameLocks noChangeAspect="1"/>
          </p:cNvGraphicFramePr>
          <p:nvPr/>
        </p:nvGraphicFramePr>
        <p:xfrm>
          <a:off x="7028634" y="2417718"/>
          <a:ext cx="2478644" cy="799253"/>
        </p:xfrm>
        <a:graphic>
          <a:graphicData uri="http://schemas.openxmlformats.org/presentationml/2006/ole">
            <mc:AlternateContent xmlns:mc="http://schemas.openxmlformats.org/markup-compatibility/2006">
              <mc:Choice xmlns:v="urn:schemas-microsoft-com:vml" Requires="v">
                <p:oleObj name="Equation" r:id="rId8" imgW="1549080" imgH="457200" progId="Equation.3">
                  <p:embed/>
                </p:oleObj>
              </mc:Choice>
              <mc:Fallback>
                <p:oleObj name="Equation" r:id="rId8" imgW="1549080" imgH="457200" progId="Equation.3">
                  <p:embed/>
                  <p:pic>
                    <p:nvPicPr>
                      <p:cNvPr id="13" name="Object 2">
                        <a:extLst>
                          <a:ext uri="{FF2B5EF4-FFF2-40B4-BE49-F238E27FC236}">
                            <a16:creationId xmlns:a16="http://schemas.microsoft.com/office/drawing/2014/main" id="{385B66FA-1F14-4040-8D63-827E6A7D48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8634" y="2417718"/>
                        <a:ext cx="2478644" cy="799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a:extLst>
              <a:ext uri="{FF2B5EF4-FFF2-40B4-BE49-F238E27FC236}">
                <a16:creationId xmlns:a16="http://schemas.microsoft.com/office/drawing/2014/main" id="{9BE8526C-E5EE-4E32-9CF1-3C21D65231D9}"/>
              </a:ext>
            </a:extLst>
          </p:cNvPr>
          <p:cNvSpPr txBox="1"/>
          <p:nvPr/>
        </p:nvSpPr>
        <p:spPr>
          <a:xfrm>
            <a:off x="6861946" y="4561478"/>
            <a:ext cx="4317681" cy="1229722"/>
          </a:xfrm>
          <a:prstGeom prst="rect">
            <a:avLst/>
          </a:prstGeom>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b="1" dirty="0">
                <a:latin typeface="Calibri" pitchFamily="34" charset="0"/>
              </a:rPr>
              <a:t>What should we infer?</a:t>
            </a:r>
          </a:p>
          <a:p>
            <a:pPr>
              <a:defRPr/>
            </a:pPr>
            <a:endParaRPr lang="en-US" dirty="0">
              <a:latin typeface="Calibri" pitchFamily="34" charset="0"/>
            </a:endParaRPr>
          </a:p>
          <a:p>
            <a:pPr>
              <a:defRPr/>
            </a:pPr>
            <a:r>
              <a:rPr lang="en-US" dirty="0">
                <a:latin typeface="Calibri" pitchFamily="34" charset="0"/>
              </a:rPr>
              <a:t>Since p value &gt;0.05, we do no have enough evidence to reject the hypothesis</a:t>
            </a:r>
            <a:r>
              <a:rPr lang="en-US" dirty="0"/>
              <a:t>.</a:t>
            </a:r>
          </a:p>
        </p:txBody>
      </p:sp>
      <p:sp>
        <p:nvSpPr>
          <p:cNvPr id="15" name="TextBox 14">
            <a:extLst>
              <a:ext uri="{FF2B5EF4-FFF2-40B4-BE49-F238E27FC236}">
                <a16:creationId xmlns:a16="http://schemas.microsoft.com/office/drawing/2014/main" id="{A2E5C984-1023-49D9-9A8E-6288BE2EFA8C}"/>
              </a:ext>
            </a:extLst>
          </p:cNvPr>
          <p:cNvSpPr txBox="1"/>
          <p:nvPr/>
        </p:nvSpPr>
        <p:spPr>
          <a:xfrm>
            <a:off x="6861945" y="3425252"/>
            <a:ext cx="4317683" cy="928603"/>
          </a:xfrm>
          <a:prstGeom prst="rect">
            <a:avLst/>
          </a:prstGeom>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i="1" dirty="0">
                <a:latin typeface="Calibri" pitchFamily="34" charset="0"/>
              </a:rPr>
              <a:t>F</a:t>
            </a:r>
            <a:r>
              <a:rPr lang="en-US" dirty="0">
                <a:latin typeface="Calibri" pitchFamily="34" charset="0"/>
              </a:rPr>
              <a:t> =  0.6577  </a:t>
            </a:r>
          </a:p>
          <a:p>
            <a:pPr>
              <a:defRPr/>
            </a:pPr>
            <a:r>
              <a:rPr lang="en-US" dirty="0">
                <a:latin typeface="Calibri" pitchFamily="34" charset="0"/>
              </a:rPr>
              <a:t> </a:t>
            </a:r>
            <a:r>
              <a:rPr lang="en-US" dirty="0" err="1">
                <a:latin typeface="Calibri" pitchFamily="34" charset="0"/>
              </a:rPr>
              <a:t>df</a:t>
            </a:r>
            <a:r>
              <a:rPr lang="en-US" dirty="0">
                <a:latin typeface="Calibri" pitchFamily="34" charset="0"/>
              </a:rPr>
              <a:t> = 9, 15</a:t>
            </a:r>
          </a:p>
          <a:p>
            <a:pPr>
              <a:defRPr/>
            </a:pPr>
            <a:r>
              <a:rPr lang="en-US" dirty="0">
                <a:latin typeface="Calibri" pitchFamily="34" charset="0"/>
              </a:rPr>
              <a:t> p value = 0.733</a:t>
            </a:r>
            <a:endParaRPr lang="en-US" dirty="0"/>
          </a:p>
        </p:txBody>
      </p:sp>
    </p:spTree>
    <p:extLst>
      <p:ext uri="{BB962C8B-B14F-4D97-AF65-F5344CB8AC3E}">
        <p14:creationId xmlns:p14="http://schemas.microsoft.com/office/powerpoint/2010/main" val="343018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sz="2800" dirty="0">
                <a:latin typeface="Calibri" pitchFamily="34" charset="0"/>
              </a:rPr>
              <a:t>F Test: Example Cont.</a:t>
            </a:r>
            <a:endParaRPr lang="en-US" dirty="0"/>
          </a:p>
        </p:txBody>
      </p:sp>
      <p:sp>
        <p:nvSpPr>
          <p:cNvPr id="7" name="TextBox 6">
            <a:extLst>
              <a:ext uri="{FF2B5EF4-FFF2-40B4-BE49-F238E27FC236}">
                <a16:creationId xmlns:a16="http://schemas.microsoft.com/office/drawing/2014/main" id="{B25C88E9-BD06-4044-A500-C993934FA4CA}"/>
              </a:ext>
            </a:extLst>
          </p:cNvPr>
          <p:cNvSpPr txBox="1"/>
          <p:nvPr/>
        </p:nvSpPr>
        <p:spPr>
          <a:xfrm>
            <a:off x="243364" y="885252"/>
            <a:ext cx="5536950" cy="286759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indent="1679">
              <a:defRPr/>
            </a:pPr>
            <a:r>
              <a:rPr lang="en-US" dirty="0">
                <a:latin typeface="Calibri" pitchFamily="34" charset="0"/>
              </a:rPr>
              <a:t>A fuel-economy study was conducted for two German automobiles, Mercedes and Volkswagen. One vehicle of each brand was selected, and the mileage performance was observed for 10 tanks of fuel in each car. </a:t>
            </a:r>
          </a:p>
          <a:p>
            <a:pPr indent="1679">
              <a:defRPr/>
            </a:pPr>
            <a:endParaRPr lang="en-US" dirty="0">
              <a:latin typeface="Calibri" pitchFamily="34" charset="0"/>
            </a:endParaRPr>
          </a:p>
          <a:p>
            <a:pPr indent="1679">
              <a:defRPr/>
            </a:pPr>
            <a:r>
              <a:rPr lang="en-US" dirty="0">
                <a:latin typeface="Calibri" pitchFamily="34" charset="0"/>
              </a:rPr>
              <a:t>Is there evidence to support the claim that the variability in mileage performance is lesser for a Mercedes than for a Volkswagen?</a:t>
            </a:r>
          </a:p>
          <a:p>
            <a:pPr>
              <a:defRPr/>
            </a:pPr>
            <a:endParaRPr lang="en-US" dirty="0">
              <a:latin typeface="Calibri" pitchFamily="34" charset="0"/>
            </a:endParaRPr>
          </a:p>
          <a:p>
            <a:pPr>
              <a:defRPr/>
            </a:pPr>
            <a:endParaRPr lang="en-US" dirty="0">
              <a:latin typeface="Calibri" pitchFamily="34" charset="0"/>
            </a:endParaRPr>
          </a:p>
        </p:txBody>
      </p:sp>
      <p:sp>
        <p:nvSpPr>
          <p:cNvPr id="16" name="TextBox 15">
            <a:extLst>
              <a:ext uri="{FF2B5EF4-FFF2-40B4-BE49-F238E27FC236}">
                <a16:creationId xmlns:a16="http://schemas.microsoft.com/office/drawing/2014/main" id="{BF0E2F96-C56A-4FBB-97C9-83A83BCD8B52}"/>
              </a:ext>
            </a:extLst>
          </p:cNvPr>
          <p:cNvSpPr txBox="1"/>
          <p:nvPr/>
        </p:nvSpPr>
        <p:spPr>
          <a:xfrm>
            <a:off x="340110" y="3590325"/>
            <a:ext cx="4852376" cy="1229721"/>
          </a:xfrm>
          <a:prstGeom prst="rect">
            <a:avLst/>
          </a:prstGeom>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indent="1679">
              <a:defRPr/>
            </a:pPr>
            <a:r>
              <a:rPr lang="en-US" b="1" dirty="0">
                <a:latin typeface="Calibri" pitchFamily="34" charset="0"/>
              </a:rPr>
              <a:t>How should we frame the hypothesis? </a:t>
            </a:r>
          </a:p>
          <a:p>
            <a:pPr>
              <a:defRPr/>
            </a:pPr>
            <a:r>
              <a:rPr lang="en-US" dirty="0"/>
              <a:t>Ho : </a:t>
            </a:r>
            <a:r>
              <a:rPr lang="en-US" dirty="0">
                <a:sym typeface="Symbol"/>
              </a:rPr>
              <a:t>1</a:t>
            </a:r>
            <a:r>
              <a:rPr lang="en-US" baseline="30000" dirty="0">
                <a:sym typeface="Symbol"/>
              </a:rPr>
              <a:t>2</a:t>
            </a:r>
            <a:r>
              <a:rPr lang="en-US" dirty="0">
                <a:sym typeface="Symbol"/>
              </a:rPr>
              <a:t> &lt; = 2</a:t>
            </a:r>
            <a:r>
              <a:rPr lang="en-US" baseline="30000" dirty="0">
                <a:sym typeface="Symbol"/>
              </a:rPr>
              <a:t>2  </a:t>
            </a:r>
            <a:r>
              <a:rPr lang="en-US" dirty="0">
                <a:sym typeface="Symbol"/>
              </a:rPr>
              <a:t>vs.</a:t>
            </a:r>
            <a:r>
              <a:rPr lang="en-US" baseline="30000" dirty="0">
                <a:sym typeface="Symbol"/>
              </a:rPr>
              <a:t> </a:t>
            </a:r>
            <a:endParaRPr lang="en-US" dirty="0"/>
          </a:p>
          <a:p>
            <a:pPr>
              <a:defRPr/>
            </a:pPr>
            <a:r>
              <a:rPr lang="en-US" dirty="0"/>
              <a:t>Ha : </a:t>
            </a:r>
            <a:r>
              <a:rPr lang="en-US" dirty="0">
                <a:sym typeface="Symbol"/>
              </a:rPr>
              <a:t>1</a:t>
            </a:r>
            <a:r>
              <a:rPr lang="en-US" baseline="30000" dirty="0">
                <a:sym typeface="Symbol"/>
              </a:rPr>
              <a:t>2</a:t>
            </a:r>
            <a:r>
              <a:rPr lang="en-US" dirty="0">
                <a:sym typeface="Symbol"/>
              </a:rPr>
              <a:t> &gt; 2</a:t>
            </a:r>
            <a:r>
              <a:rPr lang="en-US" baseline="30000" dirty="0">
                <a:sym typeface="Symbol"/>
              </a:rPr>
              <a:t>2 </a:t>
            </a:r>
          </a:p>
          <a:p>
            <a:pPr>
              <a:defRPr/>
            </a:pPr>
            <a:r>
              <a:rPr lang="en-US" dirty="0">
                <a:latin typeface="Calibri" pitchFamily="34" charset="0"/>
              </a:rPr>
              <a:t>Under the null hypothesis, the test statistics is:</a:t>
            </a:r>
            <a:endParaRPr lang="en-US" baseline="30000" dirty="0">
              <a:sym typeface="Symbol"/>
            </a:endParaRPr>
          </a:p>
        </p:txBody>
      </p:sp>
      <p:graphicFrame>
        <p:nvGraphicFramePr>
          <p:cNvPr id="17" name="Object 2">
            <a:extLst>
              <a:ext uri="{FF2B5EF4-FFF2-40B4-BE49-F238E27FC236}">
                <a16:creationId xmlns:a16="http://schemas.microsoft.com/office/drawing/2014/main" id="{0A83DE2D-7BF0-45D9-8ECA-DFAA92561A66}"/>
              </a:ext>
            </a:extLst>
          </p:cNvPr>
          <p:cNvGraphicFramePr>
            <a:graphicFrameLocks noChangeAspect="1"/>
          </p:cNvGraphicFramePr>
          <p:nvPr/>
        </p:nvGraphicFramePr>
        <p:xfrm>
          <a:off x="1220152" y="5141078"/>
          <a:ext cx="2408635" cy="777241"/>
        </p:xfrm>
        <a:graphic>
          <a:graphicData uri="http://schemas.openxmlformats.org/presentationml/2006/ole">
            <mc:AlternateContent xmlns:mc="http://schemas.openxmlformats.org/markup-compatibility/2006">
              <mc:Choice xmlns:v="urn:schemas-microsoft-com:vml" Requires="v">
                <p:oleObj name="Equation" r:id="rId7" imgW="1549080" imgH="457200" progId="Equation.3">
                  <p:embed/>
                </p:oleObj>
              </mc:Choice>
              <mc:Fallback>
                <p:oleObj name="Equation" r:id="rId7" imgW="1549080" imgH="457200" progId="Equation.3">
                  <p:embed/>
                  <p:pic>
                    <p:nvPicPr>
                      <p:cNvPr id="17" name="Object 2">
                        <a:extLst>
                          <a:ext uri="{FF2B5EF4-FFF2-40B4-BE49-F238E27FC236}">
                            <a16:creationId xmlns:a16="http://schemas.microsoft.com/office/drawing/2014/main" id="{0A83DE2D-7BF0-45D9-8ECA-DFAA92561A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0152" y="5141078"/>
                        <a:ext cx="2408635" cy="777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Content Placeholder 6">
            <a:extLst>
              <a:ext uri="{FF2B5EF4-FFF2-40B4-BE49-F238E27FC236}">
                <a16:creationId xmlns:a16="http://schemas.microsoft.com/office/drawing/2014/main" id="{BFBA2195-6983-487E-8E0F-D3FAA4369687}"/>
              </a:ext>
            </a:extLst>
          </p:cNvPr>
          <p:cNvGraphicFramePr>
            <a:graphicFrameLocks/>
          </p:cNvGraphicFramePr>
          <p:nvPr/>
        </p:nvGraphicFramePr>
        <p:xfrm>
          <a:off x="6729652" y="885252"/>
          <a:ext cx="3667126" cy="3948846"/>
        </p:xfrm>
        <a:graphic>
          <a:graphicData uri="http://schemas.openxmlformats.org/drawingml/2006/table">
            <a:tbl>
              <a:tblPr firstRow="1" bandRow="1">
                <a:tableStyleId>{5C22544A-7EE6-4342-B048-85BDC9FD1C3A}</a:tableStyleId>
              </a:tblPr>
              <a:tblGrid>
                <a:gridCol w="1833563">
                  <a:extLst>
                    <a:ext uri="{9D8B030D-6E8A-4147-A177-3AD203B41FA5}">
                      <a16:colId xmlns:a16="http://schemas.microsoft.com/office/drawing/2014/main" val="20000"/>
                    </a:ext>
                  </a:extLst>
                </a:gridCol>
                <a:gridCol w="1833563">
                  <a:extLst>
                    <a:ext uri="{9D8B030D-6E8A-4147-A177-3AD203B41FA5}">
                      <a16:colId xmlns:a16="http://schemas.microsoft.com/office/drawing/2014/main" val="20001"/>
                    </a:ext>
                  </a:extLst>
                </a:gridCol>
              </a:tblGrid>
              <a:tr h="359668">
                <a:tc>
                  <a:txBody>
                    <a:bodyPr/>
                    <a:lstStyle/>
                    <a:p>
                      <a:pPr algn="ctr" fontAlgn="b"/>
                      <a:r>
                        <a:rPr lang="en-US" sz="1700" b="1" i="0" u="none" strike="noStrike" dirty="0">
                          <a:solidFill>
                            <a:srgbClr val="000000"/>
                          </a:solidFill>
                          <a:latin typeface="Calibri"/>
                        </a:rPr>
                        <a:t>Mercedes</a:t>
                      </a:r>
                    </a:p>
                  </a:txBody>
                  <a:tcPr marL="10000" marR="10000" marT="10159" marB="0" anchor="ctr"/>
                </a:tc>
                <a:tc>
                  <a:txBody>
                    <a:bodyPr/>
                    <a:lstStyle/>
                    <a:p>
                      <a:pPr algn="ctr" fontAlgn="b"/>
                      <a:r>
                        <a:rPr lang="en-US" sz="1700" b="1" i="0" u="none" strike="noStrike" dirty="0">
                          <a:solidFill>
                            <a:srgbClr val="000000"/>
                          </a:solidFill>
                          <a:latin typeface="Calibri"/>
                        </a:rPr>
                        <a:t>Volkswagen</a:t>
                      </a:r>
                    </a:p>
                  </a:txBody>
                  <a:tcPr marL="10000" marR="10000" marT="10159" marB="0" anchor="ctr"/>
                </a:tc>
                <a:extLst>
                  <a:ext uri="{0D108BD9-81ED-4DB2-BD59-A6C34878D82A}">
                    <a16:rowId xmlns:a16="http://schemas.microsoft.com/office/drawing/2014/main" val="10000"/>
                  </a:ext>
                </a:extLst>
              </a:tr>
              <a:tr h="352166">
                <a:tc>
                  <a:txBody>
                    <a:bodyPr/>
                    <a:lstStyle/>
                    <a:p>
                      <a:pPr algn="ctr" fontAlgn="b"/>
                      <a:r>
                        <a:rPr lang="en-US" sz="1700" b="0" i="0" u="none" strike="noStrike" dirty="0">
                          <a:solidFill>
                            <a:srgbClr val="000000"/>
                          </a:solidFill>
                          <a:latin typeface="Calibri"/>
                        </a:rPr>
                        <a:t>24.7</a:t>
                      </a:r>
                    </a:p>
                  </a:txBody>
                  <a:tcPr marL="10000" marR="10000" marT="10159" marB="0" anchor="ctr"/>
                </a:tc>
                <a:tc>
                  <a:txBody>
                    <a:bodyPr/>
                    <a:lstStyle/>
                    <a:p>
                      <a:pPr algn="ctr" fontAlgn="b"/>
                      <a:r>
                        <a:rPr lang="en-US" sz="1700" b="0" i="0" u="none" strike="noStrike">
                          <a:solidFill>
                            <a:srgbClr val="000000"/>
                          </a:solidFill>
                          <a:latin typeface="Calibri"/>
                        </a:rPr>
                        <a:t>41.7</a:t>
                      </a:r>
                    </a:p>
                  </a:txBody>
                  <a:tcPr marL="10000" marR="10000" marT="10159" marB="0" anchor="ctr"/>
                </a:tc>
                <a:extLst>
                  <a:ext uri="{0D108BD9-81ED-4DB2-BD59-A6C34878D82A}">
                    <a16:rowId xmlns:a16="http://schemas.microsoft.com/office/drawing/2014/main" val="10001"/>
                  </a:ext>
                </a:extLst>
              </a:tr>
              <a:tr h="359668">
                <a:tc>
                  <a:txBody>
                    <a:bodyPr/>
                    <a:lstStyle/>
                    <a:p>
                      <a:pPr algn="ctr" fontAlgn="b"/>
                      <a:r>
                        <a:rPr lang="en-US" sz="1700" b="0" i="0" u="none" strike="noStrike" dirty="0">
                          <a:solidFill>
                            <a:srgbClr val="000000"/>
                          </a:solidFill>
                          <a:latin typeface="Calibri"/>
                        </a:rPr>
                        <a:t>24.8</a:t>
                      </a:r>
                    </a:p>
                  </a:txBody>
                  <a:tcPr marL="10000" marR="10000" marT="10159" marB="0" anchor="ctr"/>
                </a:tc>
                <a:tc>
                  <a:txBody>
                    <a:bodyPr/>
                    <a:lstStyle/>
                    <a:p>
                      <a:pPr algn="ctr" fontAlgn="b"/>
                      <a:r>
                        <a:rPr lang="en-US" sz="1700" b="0" i="0" u="none" strike="noStrike">
                          <a:solidFill>
                            <a:srgbClr val="000000"/>
                          </a:solidFill>
                          <a:latin typeface="Calibri"/>
                        </a:rPr>
                        <a:t>42.3</a:t>
                      </a:r>
                    </a:p>
                  </a:txBody>
                  <a:tcPr marL="10000" marR="10000" marT="10159" marB="0" anchor="ctr"/>
                </a:tc>
                <a:extLst>
                  <a:ext uri="{0D108BD9-81ED-4DB2-BD59-A6C34878D82A}">
                    <a16:rowId xmlns:a16="http://schemas.microsoft.com/office/drawing/2014/main" val="10002"/>
                  </a:ext>
                </a:extLst>
              </a:tr>
              <a:tr h="359668">
                <a:tc>
                  <a:txBody>
                    <a:bodyPr/>
                    <a:lstStyle/>
                    <a:p>
                      <a:pPr algn="ctr" fontAlgn="b"/>
                      <a:r>
                        <a:rPr lang="en-US" sz="1700" b="0" i="0" u="none" strike="noStrike" dirty="0">
                          <a:solidFill>
                            <a:srgbClr val="000000"/>
                          </a:solidFill>
                          <a:latin typeface="Calibri"/>
                        </a:rPr>
                        <a:t>24.9</a:t>
                      </a:r>
                    </a:p>
                  </a:txBody>
                  <a:tcPr marL="10000" marR="10000" marT="10159" marB="0" anchor="ctr"/>
                </a:tc>
                <a:tc>
                  <a:txBody>
                    <a:bodyPr/>
                    <a:lstStyle/>
                    <a:p>
                      <a:pPr algn="ctr" fontAlgn="b"/>
                      <a:r>
                        <a:rPr lang="en-US" sz="1700" b="0" i="0" u="none" strike="noStrike" dirty="0">
                          <a:solidFill>
                            <a:srgbClr val="000000"/>
                          </a:solidFill>
                          <a:latin typeface="Calibri"/>
                        </a:rPr>
                        <a:t>41.6</a:t>
                      </a:r>
                    </a:p>
                  </a:txBody>
                  <a:tcPr marL="10000" marR="10000" marT="10159" marB="0" anchor="ctr"/>
                </a:tc>
                <a:extLst>
                  <a:ext uri="{0D108BD9-81ED-4DB2-BD59-A6C34878D82A}">
                    <a16:rowId xmlns:a16="http://schemas.microsoft.com/office/drawing/2014/main" val="10003"/>
                  </a:ext>
                </a:extLst>
              </a:tr>
              <a:tr h="359668">
                <a:tc>
                  <a:txBody>
                    <a:bodyPr/>
                    <a:lstStyle/>
                    <a:p>
                      <a:pPr algn="ctr" fontAlgn="b"/>
                      <a:r>
                        <a:rPr lang="en-US" sz="1700" b="0" i="0" u="none" strike="noStrike" dirty="0">
                          <a:solidFill>
                            <a:srgbClr val="000000"/>
                          </a:solidFill>
                          <a:latin typeface="Calibri"/>
                        </a:rPr>
                        <a:t>24.7</a:t>
                      </a:r>
                    </a:p>
                  </a:txBody>
                  <a:tcPr marL="10000" marR="10000" marT="10159" marB="0" anchor="ctr"/>
                </a:tc>
                <a:tc>
                  <a:txBody>
                    <a:bodyPr/>
                    <a:lstStyle/>
                    <a:p>
                      <a:pPr algn="ctr" fontAlgn="b"/>
                      <a:r>
                        <a:rPr lang="en-US" sz="1700" b="0" i="0" u="none" strike="noStrike" dirty="0">
                          <a:solidFill>
                            <a:srgbClr val="000000"/>
                          </a:solidFill>
                          <a:latin typeface="Calibri"/>
                        </a:rPr>
                        <a:t>39.5</a:t>
                      </a:r>
                    </a:p>
                  </a:txBody>
                  <a:tcPr marL="10000" marR="10000" marT="10159" marB="0" anchor="ctr"/>
                </a:tc>
                <a:extLst>
                  <a:ext uri="{0D108BD9-81ED-4DB2-BD59-A6C34878D82A}">
                    <a16:rowId xmlns:a16="http://schemas.microsoft.com/office/drawing/2014/main" val="10004"/>
                  </a:ext>
                </a:extLst>
              </a:tr>
              <a:tr h="359668">
                <a:tc>
                  <a:txBody>
                    <a:bodyPr/>
                    <a:lstStyle/>
                    <a:p>
                      <a:pPr algn="ctr" fontAlgn="b"/>
                      <a:r>
                        <a:rPr lang="en-US" sz="1700" b="0" i="0" u="none" strike="noStrike" dirty="0">
                          <a:solidFill>
                            <a:srgbClr val="000000"/>
                          </a:solidFill>
                          <a:latin typeface="Calibri"/>
                        </a:rPr>
                        <a:t>24.5</a:t>
                      </a:r>
                    </a:p>
                  </a:txBody>
                  <a:tcPr marL="10000" marR="10000" marT="10159" marB="0" anchor="ctr"/>
                </a:tc>
                <a:tc>
                  <a:txBody>
                    <a:bodyPr/>
                    <a:lstStyle/>
                    <a:p>
                      <a:pPr algn="ctr" fontAlgn="b"/>
                      <a:r>
                        <a:rPr lang="en-US" sz="1700" b="0" i="0" u="none" strike="noStrike" dirty="0">
                          <a:solidFill>
                            <a:srgbClr val="000000"/>
                          </a:solidFill>
                          <a:latin typeface="Calibri"/>
                        </a:rPr>
                        <a:t>41.9</a:t>
                      </a:r>
                    </a:p>
                  </a:txBody>
                  <a:tcPr marL="10000" marR="10000" marT="10159" marB="0" anchor="ctr"/>
                </a:tc>
                <a:extLst>
                  <a:ext uri="{0D108BD9-81ED-4DB2-BD59-A6C34878D82A}">
                    <a16:rowId xmlns:a16="http://schemas.microsoft.com/office/drawing/2014/main" val="10005"/>
                  </a:ext>
                </a:extLst>
              </a:tr>
              <a:tr h="359668">
                <a:tc>
                  <a:txBody>
                    <a:bodyPr/>
                    <a:lstStyle/>
                    <a:p>
                      <a:pPr algn="ctr" fontAlgn="b"/>
                      <a:r>
                        <a:rPr lang="en-US" sz="1700" b="0" i="0" u="none" strike="noStrike" dirty="0">
                          <a:solidFill>
                            <a:srgbClr val="000000"/>
                          </a:solidFill>
                          <a:latin typeface="Calibri"/>
                        </a:rPr>
                        <a:t>24.9</a:t>
                      </a:r>
                    </a:p>
                  </a:txBody>
                  <a:tcPr marL="10000" marR="10000" marT="10159" marB="0" anchor="ctr"/>
                </a:tc>
                <a:tc>
                  <a:txBody>
                    <a:bodyPr/>
                    <a:lstStyle/>
                    <a:p>
                      <a:pPr algn="ctr" fontAlgn="b"/>
                      <a:r>
                        <a:rPr lang="en-US" sz="1700" b="0" i="0" u="none" strike="noStrike" dirty="0">
                          <a:solidFill>
                            <a:srgbClr val="000000"/>
                          </a:solidFill>
                          <a:latin typeface="Calibri"/>
                        </a:rPr>
                        <a:t>42.8</a:t>
                      </a:r>
                    </a:p>
                  </a:txBody>
                  <a:tcPr marL="10000" marR="10000" marT="10159" marB="0" anchor="ctr"/>
                </a:tc>
                <a:extLst>
                  <a:ext uri="{0D108BD9-81ED-4DB2-BD59-A6C34878D82A}">
                    <a16:rowId xmlns:a16="http://schemas.microsoft.com/office/drawing/2014/main" val="10006"/>
                  </a:ext>
                </a:extLst>
              </a:tr>
              <a:tr h="359668">
                <a:tc>
                  <a:txBody>
                    <a:bodyPr/>
                    <a:lstStyle/>
                    <a:p>
                      <a:pPr algn="ctr" fontAlgn="b"/>
                      <a:r>
                        <a:rPr lang="en-US" sz="1700" b="0" i="0" u="none" strike="noStrike" dirty="0">
                          <a:solidFill>
                            <a:srgbClr val="000000"/>
                          </a:solidFill>
                          <a:latin typeface="Calibri"/>
                        </a:rPr>
                        <a:t>24.6</a:t>
                      </a:r>
                    </a:p>
                  </a:txBody>
                  <a:tcPr marL="10000" marR="10000" marT="10159" marB="0" anchor="ctr"/>
                </a:tc>
                <a:tc>
                  <a:txBody>
                    <a:bodyPr/>
                    <a:lstStyle/>
                    <a:p>
                      <a:pPr algn="ctr" fontAlgn="b"/>
                      <a:r>
                        <a:rPr lang="en-US" sz="1700" b="0" i="0" u="none" strike="noStrike" dirty="0">
                          <a:solidFill>
                            <a:srgbClr val="000000"/>
                          </a:solidFill>
                          <a:latin typeface="Calibri"/>
                        </a:rPr>
                        <a:t>42.4</a:t>
                      </a:r>
                    </a:p>
                  </a:txBody>
                  <a:tcPr marL="10000" marR="10000" marT="10159" marB="0" anchor="ctr"/>
                </a:tc>
                <a:extLst>
                  <a:ext uri="{0D108BD9-81ED-4DB2-BD59-A6C34878D82A}">
                    <a16:rowId xmlns:a16="http://schemas.microsoft.com/office/drawing/2014/main" val="10007"/>
                  </a:ext>
                </a:extLst>
              </a:tr>
              <a:tr h="359668">
                <a:tc>
                  <a:txBody>
                    <a:bodyPr/>
                    <a:lstStyle/>
                    <a:p>
                      <a:pPr algn="ctr" fontAlgn="b"/>
                      <a:r>
                        <a:rPr lang="en-US" sz="1700" b="0" i="0" u="none" strike="noStrike" dirty="0">
                          <a:solidFill>
                            <a:srgbClr val="000000"/>
                          </a:solidFill>
                          <a:latin typeface="Calibri"/>
                        </a:rPr>
                        <a:t>24.6</a:t>
                      </a:r>
                    </a:p>
                  </a:txBody>
                  <a:tcPr marL="10000" marR="10000" marT="10159" marB="0" anchor="ctr"/>
                </a:tc>
                <a:tc>
                  <a:txBody>
                    <a:bodyPr/>
                    <a:lstStyle/>
                    <a:p>
                      <a:pPr algn="ctr" fontAlgn="b"/>
                      <a:r>
                        <a:rPr lang="en-US" sz="1700" b="0" i="0" u="none" strike="noStrike" dirty="0">
                          <a:solidFill>
                            <a:srgbClr val="000000"/>
                          </a:solidFill>
                          <a:latin typeface="Calibri"/>
                        </a:rPr>
                        <a:t>39.9</a:t>
                      </a:r>
                    </a:p>
                  </a:txBody>
                  <a:tcPr marL="10000" marR="10000" marT="10159" marB="0" anchor="ctr"/>
                </a:tc>
                <a:extLst>
                  <a:ext uri="{0D108BD9-81ED-4DB2-BD59-A6C34878D82A}">
                    <a16:rowId xmlns:a16="http://schemas.microsoft.com/office/drawing/2014/main" val="10008"/>
                  </a:ext>
                </a:extLst>
              </a:tr>
              <a:tr h="359668">
                <a:tc>
                  <a:txBody>
                    <a:bodyPr/>
                    <a:lstStyle/>
                    <a:p>
                      <a:pPr algn="ctr" fontAlgn="b"/>
                      <a:r>
                        <a:rPr lang="en-US" sz="1700" b="0" i="0" u="none" strike="noStrike" dirty="0">
                          <a:solidFill>
                            <a:srgbClr val="000000"/>
                          </a:solidFill>
                          <a:latin typeface="Calibri"/>
                        </a:rPr>
                        <a:t>24.9</a:t>
                      </a:r>
                    </a:p>
                  </a:txBody>
                  <a:tcPr marL="10000" marR="10000" marT="10159" marB="0" anchor="ctr"/>
                </a:tc>
                <a:tc>
                  <a:txBody>
                    <a:bodyPr/>
                    <a:lstStyle/>
                    <a:p>
                      <a:pPr algn="ctr" fontAlgn="b"/>
                      <a:r>
                        <a:rPr lang="en-US" sz="1700" b="0" i="0" u="none" strike="noStrike" dirty="0">
                          <a:solidFill>
                            <a:srgbClr val="000000"/>
                          </a:solidFill>
                          <a:latin typeface="Calibri"/>
                        </a:rPr>
                        <a:t>40.8</a:t>
                      </a:r>
                    </a:p>
                  </a:txBody>
                  <a:tcPr marL="10000" marR="10000" marT="10159" marB="0" anchor="ctr"/>
                </a:tc>
                <a:extLst>
                  <a:ext uri="{0D108BD9-81ED-4DB2-BD59-A6C34878D82A}">
                    <a16:rowId xmlns:a16="http://schemas.microsoft.com/office/drawing/2014/main" val="10009"/>
                  </a:ext>
                </a:extLst>
              </a:tr>
              <a:tr h="359668">
                <a:tc>
                  <a:txBody>
                    <a:bodyPr/>
                    <a:lstStyle/>
                    <a:p>
                      <a:pPr algn="ctr" fontAlgn="b"/>
                      <a:r>
                        <a:rPr lang="en-US" sz="1700" b="0" i="0" u="none" strike="noStrike" dirty="0">
                          <a:solidFill>
                            <a:srgbClr val="000000"/>
                          </a:solidFill>
                          <a:latin typeface="Calibri"/>
                        </a:rPr>
                        <a:t>24.8</a:t>
                      </a:r>
                    </a:p>
                  </a:txBody>
                  <a:tcPr marL="10000" marR="10000" marT="10159" marB="0" anchor="ctr"/>
                </a:tc>
                <a:tc>
                  <a:txBody>
                    <a:bodyPr/>
                    <a:lstStyle/>
                    <a:p>
                      <a:pPr algn="ctr" fontAlgn="b"/>
                      <a:r>
                        <a:rPr lang="en-US" sz="1700" b="0" i="0" u="none" strike="noStrike" dirty="0">
                          <a:solidFill>
                            <a:srgbClr val="000000"/>
                          </a:solidFill>
                          <a:latin typeface="Calibri"/>
                        </a:rPr>
                        <a:t>39.6</a:t>
                      </a:r>
                    </a:p>
                  </a:txBody>
                  <a:tcPr marL="10000" marR="10000" marT="10159" marB="0" anchor="ctr"/>
                </a:tc>
                <a:extLst>
                  <a:ext uri="{0D108BD9-81ED-4DB2-BD59-A6C34878D82A}">
                    <a16:rowId xmlns:a16="http://schemas.microsoft.com/office/drawing/2014/main" val="10010"/>
                  </a:ext>
                </a:extLst>
              </a:tr>
            </a:tbl>
          </a:graphicData>
        </a:graphic>
      </p:graphicFrame>
      <p:sp>
        <p:nvSpPr>
          <p:cNvPr id="19" name="TextBox 18">
            <a:extLst>
              <a:ext uri="{FF2B5EF4-FFF2-40B4-BE49-F238E27FC236}">
                <a16:creationId xmlns:a16="http://schemas.microsoft.com/office/drawing/2014/main" id="{5C65B1CE-A0BE-4AB7-BADA-5324AA08E625}"/>
              </a:ext>
            </a:extLst>
          </p:cNvPr>
          <p:cNvSpPr txBox="1">
            <a:spLocks noChangeArrowheads="1"/>
          </p:cNvSpPr>
          <p:nvPr/>
        </p:nvSpPr>
        <p:spPr bwMode="auto">
          <a:xfrm>
            <a:off x="6729652" y="5001205"/>
            <a:ext cx="3542110" cy="528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en-US" dirty="0">
                <a:latin typeface="Calibri" pitchFamily="34" charset="0"/>
              </a:rPr>
              <a:t>F =0.0137 with </a:t>
            </a:r>
            <a:r>
              <a:rPr lang="en-US" altLang="en-US" dirty="0" err="1">
                <a:latin typeface="Calibri" pitchFamily="34" charset="0"/>
              </a:rPr>
              <a:t>df</a:t>
            </a:r>
            <a:r>
              <a:rPr lang="en-US" altLang="en-US" dirty="0">
                <a:latin typeface="Calibri" pitchFamily="34" charset="0"/>
              </a:rPr>
              <a:t> = 9,9</a:t>
            </a:r>
          </a:p>
          <a:p>
            <a:pPr eaLnBrk="1" hangingPunct="1"/>
            <a:r>
              <a:rPr lang="en-US" altLang="en-US" dirty="0">
                <a:latin typeface="Calibri" pitchFamily="34" charset="0"/>
              </a:rPr>
              <a:t>p value = 2.50E-07</a:t>
            </a:r>
          </a:p>
        </p:txBody>
      </p:sp>
      <p:sp>
        <p:nvSpPr>
          <p:cNvPr id="20" name="Oval 19">
            <a:extLst>
              <a:ext uri="{FF2B5EF4-FFF2-40B4-BE49-F238E27FC236}">
                <a16:creationId xmlns:a16="http://schemas.microsoft.com/office/drawing/2014/main" id="{46D3A5DF-C600-48F1-A2C6-01CE7E7ADDA9}"/>
              </a:ext>
            </a:extLst>
          </p:cNvPr>
          <p:cNvSpPr/>
          <p:nvPr/>
        </p:nvSpPr>
        <p:spPr>
          <a:xfrm>
            <a:off x="6897224" y="5797684"/>
            <a:ext cx="3620453" cy="56049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6661" tIns="48331" rIns="96661" bIns="48331" anchor="ctr"/>
          <a:lstStyle/>
          <a:p>
            <a:pPr algn="ctr">
              <a:defRPr/>
            </a:pPr>
            <a:r>
              <a:rPr lang="en-US" dirty="0">
                <a:latin typeface="Calibri" pitchFamily="34" charset="0"/>
              </a:rPr>
              <a:t>What do we infer?</a:t>
            </a:r>
          </a:p>
        </p:txBody>
      </p:sp>
    </p:spTree>
    <p:extLst>
      <p:ext uri="{BB962C8B-B14F-4D97-AF65-F5344CB8AC3E}">
        <p14:creationId xmlns:p14="http://schemas.microsoft.com/office/powerpoint/2010/main" val="159425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checkerboard(across)">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9" grpId="0"/>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sz="2800" dirty="0">
                <a:latin typeface="Calibri" pitchFamily="34" charset="0"/>
              </a:rPr>
              <a:t>ANOVA Test: Build Up SST</a:t>
            </a:r>
            <a:endParaRPr lang="en-US" dirty="0"/>
          </a:p>
        </p:txBody>
      </p:sp>
      <p:pic>
        <p:nvPicPr>
          <p:cNvPr id="2" name="Picture 1">
            <a:extLst>
              <a:ext uri="{FF2B5EF4-FFF2-40B4-BE49-F238E27FC236}">
                <a16:creationId xmlns:a16="http://schemas.microsoft.com/office/drawing/2014/main" id="{BE78D698-0BEC-4FA6-A735-E82835A929C8}"/>
              </a:ext>
            </a:extLst>
          </p:cNvPr>
          <p:cNvPicPr>
            <a:picLocks noChangeAspect="1"/>
          </p:cNvPicPr>
          <p:nvPr/>
        </p:nvPicPr>
        <p:blipFill>
          <a:blip r:embed="rId7"/>
          <a:stretch>
            <a:fillRect/>
          </a:stretch>
        </p:blipFill>
        <p:spPr>
          <a:xfrm>
            <a:off x="243364" y="1068429"/>
            <a:ext cx="4176372" cy="3279873"/>
          </a:xfrm>
          <a:prstGeom prst="rect">
            <a:avLst/>
          </a:prstGeom>
        </p:spPr>
      </p:pic>
      <p:sp>
        <p:nvSpPr>
          <p:cNvPr id="12" name="TextBox 11">
            <a:extLst>
              <a:ext uri="{FF2B5EF4-FFF2-40B4-BE49-F238E27FC236}">
                <a16:creationId xmlns:a16="http://schemas.microsoft.com/office/drawing/2014/main" id="{5B2A152A-5B01-4333-9A41-AD270F2E154D}"/>
              </a:ext>
            </a:extLst>
          </p:cNvPr>
          <p:cNvSpPr txBox="1"/>
          <p:nvPr/>
        </p:nvSpPr>
        <p:spPr>
          <a:xfrm>
            <a:off x="243364" y="4519235"/>
            <a:ext cx="2232898" cy="37460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Grand Mean = 4</a:t>
            </a:r>
          </a:p>
        </p:txBody>
      </p:sp>
      <p:pic>
        <p:nvPicPr>
          <p:cNvPr id="3" name="Picture 2">
            <a:extLst>
              <a:ext uri="{FF2B5EF4-FFF2-40B4-BE49-F238E27FC236}">
                <a16:creationId xmlns:a16="http://schemas.microsoft.com/office/drawing/2014/main" id="{CABEC0A0-A09F-4916-A0FB-B280DF9A76F4}"/>
              </a:ext>
            </a:extLst>
          </p:cNvPr>
          <p:cNvPicPr>
            <a:picLocks noChangeAspect="1"/>
          </p:cNvPicPr>
          <p:nvPr/>
        </p:nvPicPr>
        <p:blipFill>
          <a:blip r:embed="rId8"/>
          <a:stretch>
            <a:fillRect/>
          </a:stretch>
        </p:blipFill>
        <p:spPr>
          <a:xfrm>
            <a:off x="4782990" y="1068429"/>
            <a:ext cx="6767198" cy="2485369"/>
          </a:xfrm>
          <a:prstGeom prst="rect">
            <a:avLst/>
          </a:prstGeom>
        </p:spPr>
      </p:pic>
      <p:sp>
        <p:nvSpPr>
          <p:cNvPr id="14" name="TextBox 13">
            <a:extLst>
              <a:ext uri="{FF2B5EF4-FFF2-40B4-BE49-F238E27FC236}">
                <a16:creationId xmlns:a16="http://schemas.microsoft.com/office/drawing/2014/main" id="{CEC9904F-4B23-4B1A-B79D-D0645B2D909A}"/>
              </a:ext>
            </a:extLst>
          </p:cNvPr>
          <p:cNvSpPr txBox="1"/>
          <p:nvPr/>
        </p:nvSpPr>
        <p:spPr>
          <a:xfrm>
            <a:off x="4782989" y="3679539"/>
            <a:ext cx="6767198" cy="1482600"/>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Total Sum of Square: 30</a:t>
            </a:r>
          </a:p>
          <a:p>
            <a:pPr>
              <a:defRPr/>
            </a:pPr>
            <a:r>
              <a:rPr lang="en-US" dirty="0">
                <a:latin typeface="Calibri" pitchFamily="34" charset="0"/>
              </a:rPr>
              <a:t>Degrees of Freedom: (m * n) – 1 = 8</a:t>
            </a:r>
          </a:p>
          <a:p>
            <a:pPr>
              <a:defRPr/>
            </a:pPr>
            <a:endParaRPr lang="en-US" dirty="0">
              <a:latin typeface="Calibri" pitchFamily="34" charset="0"/>
            </a:endParaRPr>
          </a:p>
          <a:p>
            <a:pPr>
              <a:defRPr/>
            </a:pPr>
            <a:r>
              <a:rPr lang="en-US" dirty="0">
                <a:latin typeface="Calibri" pitchFamily="34" charset="0"/>
              </a:rPr>
              <a:t>NULL Hypothesis: All the group means are equal</a:t>
            </a:r>
          </a:p>
          <a:p>
            <a:pPr>
              <a:defRPr/>
            </a:pPr>
            <a:r>
              <a:rPr lang="en-US" dirty="0">
                <a:latin typeface="Calibri" pitchFamily="34" charset="0"/>
              </a:rPr>
              <a:t>ALT Hypothesis: At least one is not Equal</a:t>
            </a:r>
          </a:p>
        </p:txBody>
      </p:sp>
    </p:spTree>
    <p:extLst>
      <p:ext uri="{BB962C8B-B14F-4D97-AF65-F5344CB8AC3E}">
        <p14:creationId xmlns:p14="http://schemas.microsoft.com/office/powerpoint/2010/main" val="349989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sz="2800" dirty="0">
                <a:latin typeface="Calibri" pitchFamily="34" charset="0"/>
              </a:rPr>
              <a:t>ANOVA Test: Build Up SSW and SSB</a:t>
            </a:r>
            <a:endParaRPr lang="en-US" dirty="0"/>
          </a:p>
        </p:txBody>
      </p:sp>
      <p:pic>
        <p:nvPicPr>
          <p:cNvPr id="2" name="Picture 1">
            <a:extLst>
              <a:ext uri="{FF2B5EF4-FFF2-40B4-BE49-F238E27FC236}">
                <a16:creationId xmlns:a16="http://schemas.microsoft.com/office/drawing/2014/main" id="{BE78D698-0BEC-4FA6-A735-E82835A929C8}"/>
              </a:ext>
            </a:extLst>
          </p:cNvPr>
          <p:cNvPicPr>
            <a:picLocks noChangeAspect="1"/>
          </p:cNvPicPr>
          <p:nvPr/>
        </p:nvPicPr>
        <p:blipFill>
          <a:blip r:embed="rId6"/>
          <a:stretch>
            <a:fillRect/>
          </a:stretch>
        </p:blipFill>
        <p:spPr>
          <a:xfrm>
            <a:off x="243364" y="1068429"/>
            <a:ext cx="4176372" cy="3279873"/>
          </a:xfrm>
          <a:prstGeom prst="rect">
            <a:avLst/>
          </a:prstGeom>
        </p:spPr>
      </p:pic>
      <p:sp>
        <p:nvSpPr>
          <p:cNvPr id="12" name="TextBox 11">
            <a:extLst>
              <a:ext uri="{FF2B5EF4-FFF2-40B4-BE49-F238E27FC236}">
                <a16:creationId xmlns:a16="http://schemas.microsoft.com/office/drawing/2014/main" id="{5B2A152A-5B01-4333-9A41-AD270F2E154D}"/>
              </a:ext>
            </a:extLst>
          </p:cNvPr>
          <p:cNvSpPr txBox="1"/>
          <p:nvPr/>
        </p:nvSpPr>
        <p:spPr>
          <a:xfrm>
            <a:off x="243364" y="4519235"/>
            <a:ext cx="2232898" cy="374605"/>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Grand Mean = 4</a:t>
            </a:r>
          </a:p>
        </p:txBody>
      </p:sp>
      <p:sp>
        <p:nvSpPr>
          <p:cNvPr id="14" name="TextBox 13">
            <a:extLst>
              <a:ext uri="{FF2B5EF4-FFF2-40B4-BE49-F238E27FC236}">
                <a16:creationId xmlns:a16="http://schemas.microsoft.com/office/drawing/2014/main" id="{CEC9904F-4B23-4B1A-B79D-D0645B2D909A}"/>
              </a:ext>
            </a:extLst>
          </p:cNvPr>
          <p:cNvSpPr txBox="1"/>
          <p:nvPr/>
        </p:nvSpPr>
        <p:spPr>
          <a:xfrm>
            <a:off x="4637435" y="3103198"/>
            <a:ext cx="5518936" cy="651604"/>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Within Sum of Square: 6</a:t>
            </a:r>
          </a:p>
          <a:p>
            <a:pPr>
              <a:defRPr/>
            </a:pPr>
            <a:r>
              <a:rPr lang="en-US" dirty="0">
                <a:latin typeface="Calibri" pitchFamily="34" charset="0"/>
              </a:rPr>
              <a:t>Degrees of Freedom: (n-1) * # of Groups = 3 * 2 = 6</a:t>
            </a:r>
          </a:p>
        </p:txBody>
      </p:sp>
      <p:pic>
        <p:nvPicPr>
          <p:cNvPr id="4" name="Picture 3">
            <a:extLst>
              <a:ext uri="{FF2B5EF4-FFF2-40B4-BE49-F238E27FC236}">
                <a16:creationId xmlns:a16="http://schemas.microsoft.com/office/drawing/2014/main" id="{2551927F-01C8-47D0-8CFF-F44BEC52AAEC}"/>
              </a:ext>
            </a:extLst>
          </p:cNvPr>
          <p:cNvPicPr>
            <a:picLocks noChangeAspect="1"/>
          </p:cNvPicPr>
          <p:nvPr/>
        </p:nvPicPr>
        <p:blipFill>
          <a:blip r:embed="rId7"/>
          <a:stretch>
            <a:fillRect/>
          </a:stretch>
        </p:blipFill>
        <p:spPr>
          <a:xfrm>
            <a:off x="4637435" y="1068429"/>
            <a:ext cx="6999394" cy="1936028"/>
          </a:xfrm>
          <a:prstGeom prst="rect">
            <a:avLst/>
          </a:prstGeom>
        </p:spPr>
      </p:pic>
      <p:pic>
        <p:nvPicPr>
          <p:cNvPr id="5" name="Picture 4">
            <a:extLst>
              <a:ext uri="{FF2B5EF4-FFF2-40B4-BE49-F238E27FC236}">
                <a16:creationId xmlns:a16="http://schemas.microsoft.com/office/drawing/2014/main" id="{BF10CCB0-5F6D-4005-BE8D-12492B0D251A}"/>
              </a:ext>
            </a:extLst>
          </p:cNvPr>
          <p:cNvPicPr>
            <a:picLocks noChangeAspect="1"/>
          </p:cNvPicPr>
          <p:nvPr/>
        </p:nvPicPr>
        <p:blipFill>
          <a:blip r:embed="rId8"/>
          <a:stretch>
            <a:fillRect/>
          </a:stretch>
        </p:blipFill>
        <p:spPr>
          <a:xfrm>
            <a:off x="4637435" y="3867253"/>
            <a:ext cx="6915150" cy="1678567"/>
          </a:xfrm>
          <a:prstGeom prst="rect">
            <a:avLst/>
          </a:prstGeom>
        </p:spPr>
      </p:pic>
      <p:sp>
        <p:nvSpPr>
          <p:cNvPr id="11" name="TextBox 10">
            <a:extLst>
              <a:ext uri="{FF2B5EF4-FFF2-40B4-BE49-F238E27FC236}">
                <a16:creationId xmlns:a16="http://schemas.microsoft.com/office/drawing/2014/main" id="{BD39A6F6-5C00-48F9-A6E0-0D5093187404}"/>
              </a:ext>
            </a:extLst>
          </p:cNvPr>
          <p:cNvSpPr txBox="1"/>
          <p:nvPr/>
        </p:nvSpPr>
        <p:spPr>
          <a:xfrm>
            <a:off x="4637435" y="5658271"/>
            <a:ext cx="5518936" cy="651604"/>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Between Sum of Square: 24</a:t>
            </a:r>
          </a:p>
          <a:p>
            <a:pPr>
              <a:defRPr/>
            </a:pPr>
            <a:r>
              <a:rPr lang="en-US" dirty="0">
                <a:latin typeface="Calibri" pitchFamily="34" charset="0"/>
              </a:rPr>
              <a:t>Degrees of Freedom: (n-1) * # of Groups = m-1 = 2</a:t>
            </a:r>
          </a:p>
        </p:txBody>
      </p:sp>
    </p:spTree>
    <p:extLst>
      <p:ext uri="{BB962C8B-B14F-4D97-AF65-F5344CB8AC3E}">
        <p14:creationId xmlns:p14="http://schemas.microsoft.com/office/powerpoint/2010/main" val="17846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sz="2800" dirty="0">
                <a:latin typeface="Calibri" pitchFamily="34" charset="0"/>
              </a:rPr>
              <a:t>ANOVA Test: F Statistic </a:t>
            </a:r>
            <a:endParaRPr lang="en-US" dirty="0"/>
          </a:p>
        </p:txBody>
      </p:sp>
      <p:sp>
        <p:nvSpPr>
          <p:cNvPr id="11" name="TextBox 10">
            <a:extLst>
              <a:ext uri="{FF2B5EF4-FFF2-40B4-BE49-F238E27FC236}">
                <a16:creationId xmlns:a16="http://schemas.microsoft.com/office/drawing/2014/main" id="{BD39A6F6-5C00-48F9-A6E0-0D5093187404}"/>
              </a:ext>
            </a:extLst>
          </p:cNvPr>
          <p:cNvSpPr txBox="1"/>
          <p:nvPr/>
        </p:nvSpPr>
        <p:spPr>
          <a:xfrm>
            <a:off x="317984" y="3613570"/>
            <a:ext cx="4678355" cy="1759599"/>
          </a:xfrm>
          <a:prstGeom prst="rect">
            <a:avLst/>
          </a:prstGeom>
          <a:ln>
            <a:noFill/>
          </a:ln>
        </p:spPr>
        <p:style>
          <a:lnRef idx="2">
            <a:schemeClr val="dk1"/>
          </a:lnRef>
          <a:fillRef idx="1">
            <a:schemeClr val="lt1"/>
          </a:fillRef>
          <a:effectRef idx="0">
            <a:schemeClr val="dk1"/>
          </a:effectRef>
          <a:fontRef idx="minor">
            <a:schemeClr val="dk1"/>
          </a:fontRef>
        </p:style>
        <p:txBody>
          <a:bodyPr wrap="square" lIns="96661" tIns="48331" rIns="96661" bIns="48331">
            <a:spAutoFit/>
          </a:bodyPr>
          <a:lstStyle/>
          <a:p>
            <a:pPr>
              <a:defRPr/>
            </a:pPr>
            <a:r>
              <a:rPr lang="en-US" dirty="0">
                <a:latin typeface="Calibri" pitchFamily="34" charset="0"/>
              </a:rPr>
              <a:t>F Value = (SSB / DF of SSB) / (SSW / DF of SSW)</a:t>
            </a:r>
          </a:p>
          <a:p>
            <a:pPr>
              <a:defRPr/>
            </a:pPr>
            <a:r>
              <a:rPr lang="en-US" dirty="0">
                <a:latin typeface="Calibri" pitchFamily="34" charset="0"/>
              </a:rPr>
              <a:t>              = (24/2) / (6/6) = 12</a:t>
            </a:r>
          </a:p>
          <a:p>
            <a:pPr>
              <a:defRPr/>
            </a:pPr>
            <a:endParaRPr lang="en-US" dirty="0">
              <a:latin typeface="Calibri" pitchFamily="34" charset="0"/>
            </a:endParaRPr>
          </a:p>
          <a:p>
            <a:pPr>
              <a:defRPr/>
            </a:pPr>
            <a:r>
              <a:rPr lang="en-US" dirty="0">
                <a:latin typeface="Calibri" pitchFamily="34" charset="0"/>
              </a:rPr>
              <a:t>F Score = 3.46330</a:t>
            </a:r>
          </a:p>
          <a:p>
            <a:pPr>
              <a:defRPr/>
            </a:pPr>
            <a:endParaRPr lang="en-US" dirty="0">
              <a:latin typeface="Calibri" pitchFamily="34" charset="0"/>
            </a:endParaRPr>
          </a:p>
          <a:p>
            <a:pPr>
              <a:defRPr/>
            </a:pPr>
            <a:r>
              <a:rPr lang="en-US" b="1" i="1" dirty="0">
                <a:latin typeface="Calibri" pitchFamily="34" charset="0"/>
              </a:rPr>
              <a:t>Reject the NULL Hypothesis</a:t>
            </a:r>
          </a:p>
        </p:txBody>
      </p:sp>
      <p:pic>
        <p:nvPicPr>
          <p:cNvPr id="3" name="Picture 2">
            <a:extLst>
              <a:ext uri="{FF2B5EF4-FFF2-40B4-BE49-F238E27FC236}">
                <a16:creationId xmlns:a16="http://schemas.microsoft.com/office/drawing/2014/main" id="{1C457758-AF5E-4A6C-B4E8-6E4D04F2B6D0}"/>
              </a:ext>
            </a:extLst>
          </p:cNvPr>
          <p:cNvPicPr>
            <a:picLocks noChangeAspect="1"/>
          </p:cNvPicPr>
          <p:nvPr/>
        </p:nvPicPr>
        <p:blipFill>
          <a:blip r:embed="rId6"/>
          <a:stretch>
            <a:fillRect/>
          </a:stretch>
        </p:blipFill>
        <p:spPr>
          <a:xfrm>
            <a:off x="243364" y="1545091"/>
            <a:ext cx="4752975" cy="1743075"/>
          </a:xfrm>
          <a:prstGeom prst="rect">
            <a:avLst/>
          </a:prstGeom>
        </p:spPr>
      </p:pic>
      <p:pic>
        <p:nvPicPr>
          <p:cNvPr id="7" name="Picture 6">
            <a:extLst>
              <a:ext uri="{FF2B5EF4-FFF2-40B4-BE49-F238E27FC236}">
                <a16:creationId xmlns:a16="http://schemas.microsoft.com/office/drawing/2014/main" id="{2CA5849F-EC39-4B33-A640-661E4E18D760}"/>
              </a:ext>
            </a:extLst>
          </p:cNvPr>
          <p:cNvPicPr>
            <a:picLocks noChangeAspect="1"/>
          </p:cNvPicPr>
          <p:nvPr/>
        </p:nvPicPr>
        <p:blipFill>
          <a:blip r:embed="rId7"/>
          <a:stretch>
            <a:fillRect/>
          </a:stretch>
        </p:blipFill>
        <p:spPr>
          <a:xfrm>
            <a:off x="5240564" y="1035496"/>
            <a:ext cx="6369666" cy="4048133"/>
          </a:xfrm>
          <a:prstGeom prst="rect">
            <a:avLst/>
          </a:prstGeom>
        </p:spPr>
      </p:pic>
    </p:spTree>
    <p:extLst>
      <p:ext uri="{BB962C8B-B14F-4D97-AF65-F5344CB8AC3E}">
        <p14:creationId xmlns:p14="http://schemas.microsoft.com/office/powerpoint/2010/main" val="73548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sz="2800" dirty="0">
                <a:latin typeface="Calibri" pitchFamily="34" charset="0"/>
              </a:rPr>
              <a:t>Chi Square Tests</a:t>
            </a:r>
            <a:endParaRPr lang="en-US" dirty="0"/>
          </a:p>
        </p:txBody>
      </p:sp>
      <p:sp>
        <p:nvSpPr>
          <p:cNvPr id="2" name="Rectangle 1">
            <a:extLst>
              <a:ext uri="{FF2B5EF4-FFF2-40B4-BE49-F238E27FC236}">
                <a16:creationId xmlns:a16="http://schemas.microsoft.com/office/drawing/2014/main" id="{AF43BAA8-5CF9-4A88-B4A3-E8B8024BBA61}"/>
              </a:ext>
            </a:extLst>
          </p:cNvPr>
          <p:cNvSpPr/>
          <p:nvPr/>
        </p:nvSpPr>
        <p:spPr>
          <a:xfrm>
            <a:off x="243364" y="877784"/>
            <a:ext cx="11534979" cy="3416320"/>
          </a:xfrm>
          <a:prstGeom prst="rect">
            <a:avLst/>
          </a:prstGeom>
        </p:spPr>
        <p:txBody>
          <a:bodyPr wrap="square">
            <a:spAutoFit/>
          </a:bodyPr>
          <a:lstStyle/>
          <a:p>
            <a:r>
              <a:rPr lang="en-US" altLang="en-US" dirty="0">
                <a:latin typeface="Calibri" pitchFamily="34" charset="0"/>
              </a:rPr>
              <a:t>Categorical data lead to counts within each category</a:t>
            </a:r>
          </a:p>
          <a:p>
            <a:endParaRPr lang="en-US" altLang="en-US" dirty="0">
              <a:latin typeface="Calibri" pitchFamily="34" charset="0"/>
            </a:endParaRPr>
          </a:p>
          <a:p>
            <a:r>
              <a:rPr lang="en-US" altLang="en-US" dirty="0">
                <a:latin typeface="Calibri" pitchFamily="34" charset="0"/>
              </a:rPr>
              <a:t>Tests the association/ independence between nominal(categorical) variables </a:t>
            </a:r>
          </a:p>
          <a:p>
            <a:endParaRPr lang="en-US" altLang="en-US" dirty="0">
              <a:latin typeface="Calibri" pitchFamily="34" charset="0"/>
            </a:endParaRPr>
          </a:p>
          <a:p>
            <a:r>
              <a:rPr lang="en-US" altLang="en-US" dirty="0">
                <a:latin typeface="Calibri" pitchFamily="34" charset="0"/>
              </a:rPr>
              <a:t>	Null Hypothesis: The 2 variables are independent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Tests the homogeneity between categorical variables</a:t>
            </a:r>
          </a:p>
          <a:p>
            <a:endParaRPr lang="en-US" altLang="en-US" dirty="0">
              <a:latin typeface="Calibri" pitchFamily="34" charset="0"/>
            </a:endParaRPr>
          </a:p>
          <a:p>
            <a:r>
              <a:rPr lang="en-US" altLang="en-US" dirty="0">
                <a:latin typeface="Calibri" pitchFamily="34" charset="0"/>
              </a:rPr>
              <a:t>Measure of goodness-of -fit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Its really just a comparison between expected frequencies and observed frequencies among the cells in a cross tabulation table</a:t>
            </a:r>
          </a:p>
        </p:txBody>
      </p:sp>
    </p:spTree>
    <p:extLst>
      <p:ext uri="{BB962C8B-B14F-4D97-AF65-F5344CB8AC3E}">
        <p14:creationId xmlns:p14="http://schemas.microsoft.com/office/powerpoint/2010/main" val="372810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sz="2800" dirty="0">
                <a:latin typeface="Calibri" pitchFamily="34" charset="0"/>
              </a:rPr>
              <a:t>Requirements for Chi-Square test</a:t>
            </a:r>
            <a:endParaRPr lang="en-US" dirty="0"/>
          </a:p>
        </p:txBody>
      </p:sp>
      <p:sp>
        <p:nvSpPr>
          <p:cNvPr id="2" name="Rectangle 1">
            <a:extLst>
              <a:ext uri="{FF2B5EF4-FFF2-40B4-BE49-F238E27FC236}">
                <a16:creationId xmlns:a16="http://schemas.microsoft.com/office/drawing/2014/main" id="{AF43BAA8-5CF9-4A88-B4A3-E8B8024BBA61}"/>
              </a:ext>
            </a:extLst>
          </p:cNvPr>
          <p:cNvSpPr/>
          <p:nvPr/>
        </p:nvSpPr>
        <p:spPr>
          <a:xfrm>
            <a:off x="243364" y="877784"/>
            <a:ext cx="11534979" cy="4247317"/>
          </a:xfrm>
          <a:prstGeom prst="rect">
            <a:avLst/>
          </a:prstGeom>
        </p:spPr>
        <p:txBody>
          <a:bodyPr wrap="square">
            <a:spAutoFit/>
          </a:bodyPr>
          <a:lstStyle/>
          <a:p>
            <a:r>
              <a:rPr lang="en-US" altLang="en-US" dirty="0">
                <a:latin typeface="Calibri" pitchFamily="34" charset="0"/>
              </a:rPr>
              <a:t>Must be a random sample from population</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Data must be in raw frequencies</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Variables must be independent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Categories for each cell must be mutually exclusive and exhaustive</a:t>
            </a:r>
            <a:br>
              <a:rPr lang="en-US" altLang="en-US" dirty="0">
                <a:latin typeface="Calibri" pitchFamily="34" charset="0"/>
              </a:rPr>
            </a:br>
            <a:endParaRPr lang="en-US" altLang="en-US" dirty="0">
              <a:latin typeface="Calibri" pitchFamily="34" charset="0"/>
            </a:endParaRPr>
          </a:p>
          <a:p>
            <a:pPr>
              <a:buFont typeface="Wingdings" pitchFamily="2" charset="2"/>
              <a:buNone/>
            </a:pPr>
            <a:r>
              <a:rPr lang="en-US" altLang="en-US" dirty="0">
                <a:latin typeface="Calibri" pitchFamily="34" charset="0"/>
              </a:rPr>
              <a:t>Using the Chi-Square Test</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Often used with contingency tables (i.e., cross tabulations)</a:t>
            </a:r>
          </a:p>
          <a:p>
            <a:pPr>
              <a:buFont typeface="Wingdings" pitchFamily="2" charset="2"/>
              <a:buNone/>
            </a:pPr>
            <a:r>
              <a:rPr lang="en-US" altLang="en-US" dirty="0">
                <a:latin typeface="Calibri" pitchFamily="34" charset="0"/>
              </a:rPr>
              <a:t>		•E.g., gender x race</a:t>
            </a:r>
            <a:br>
              <a:rPr lang="en-US" altLang="en-US" dirty="0">
                <a:latin typeface="Calibri" pitchFamily="34" charset="0"/>
              </a:rPr>
            </a:br>
            <a:endParaRPr lang="en-US" altLang="en-US" dirty="0">
              <a:latin typeface="Calibri" pitchFamily="34" charset="0"/>
            </a:endParaRPr>
          </a:p>
          <a:p>
            <a:r>
              <a:rPr lang="en-US" altLang="en-US" dirty="0">
                <a:latin typeface="Calibri" pitchFamily="34" charset="0"/>
              </a:rPr>
              <a:t>Basically, the chi-square test of independence tests whether the columns are contingent on the rows in the table.</a:t>
            </a:r>
          </a:p>
          <a:p>
            <a:pPr>
              <a:buFont typeface="Wingdings" pitchFamily="2" charset="2"/>
              <a:buNone/>
            </a:pPr>
            <a:r>
              <a:rPr lang="en-US" altLang="en-US" dirty="0">
                <a:latin typeface="Calibri" pitchFamily="34" charset="0"/>
              </a:rPr>
              <a:t>		•In this case, the null hypothesis is that there is no relationship between row and column frequencies.</a:t>
            </a:r>
          </a:p>
        </p:txBody>
      </p:sp>
    </p:spTree>
    <p:extLst>
      <p:ext uri="{BB962C8B-B14F-4D97-AF65-F5344CB8AC3E}">
        <p14:creationId xmlns:p14="http://schemas.microsoft.com/office/powerpoint/2010/main" val="109592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sz="2800" dirty="0">
                <a:latin typeface="Calibri" pitchFamily="34" charset="0"/>
              </a:rPr>
              <a:t>Example</a:t>
            </a:r>
            <a:endParaRPr lang="en-US" dirty="0"/>
          </a:p>
        </p:txBody>
      </p:sp>
      <p:sp>
        <p:nvSpPr>
          <p:cNvPr id="2" name="Rectangle 1">
            <a:extLst>
              <a:ext uri="{FF2B5EF4-FFF2-40B4-BE49-F238E27FC236}">
                <a16:creationId xmlns:a16="http://schemas.microsoft.com/office/drawing/2014/main" id="{AF43BAA8-5CF9-4A88-B4A3-E8B8024BBA61}"/>
              </a:ext>
            </a:extLst>
          </p:cNvPr>
          <p:cNvSpPr/>
          <p:nvPr/>
        </p:nvSpPr>
        <p:spPr>
          <a:xfrm>
            <a:off x="243364" y="877784"/>
            <a:ext cx="4981779" cy="3416320"/>
          </a:xfrm>
          <a:prstGeom prst="rect">
            <a:avLst/>
          </a:prstGeom>
        </p:spPr>
        <p:txBody>
          <a:bodyPr wrap="square">
            <a:spAutoFit/>
          </a:bodyPr>
          <a:lstStyle/>
          <a:p>
            <a:pPr marL="62092" indent="1679">
              <a:buNone/>
            </a:pPr>
            <a:r>
              <a:rPr lang="en-US" altLang="en-US" dirty="0"/>
              <a:t>Fast-food chains are evaluated on many variables and the results are summarized periodically in QSR Magazine. One important variable is the accuracy of the order.</a:t>
            </a:r>
            <a:br>
              <a:rPr lang="en-US" altLang="en-US" dirty="0"/>
            </a:br>
            <a:endParaRPr lang="en-US" altLang="en-US" dirty="0"/>
          </a:p>
          <a:p>
            <a:pPr marL="62092" indent="1679">
              <a:buNone/>
            </a:pPr>
            <a:r>
              <a:rPr lang="en-US" altLang="en-US" dirty="0"/>
              <a:t>You seek to determine, with a</a:t>
            </a:r>
          </a:p>
          <a:p>
            <a:pPr marL="62092" indent="1679">
              <a:buNone/>
            </a:pPr>
            <a:r>
              <a:rPr lang="en-US" altLang="en-US" dirty="0"/>
              <a:t>level of significance of </a:t>
            </a:r>
            <a:r>
              <a:rPr lang="en-US" altLang="en-US" dirty="0">
                <a:latin typeface="Symbol" pitchFamily="18" charset="2"/>
              </a:rPr>
              <a:t>a</a:t>
            </a:r>
            <a:r>
              <a:rPr lang="en-US" altLang="en-US" dirty="0"/>
              <a:t> = 0.05, whether a difference exists in the proportions</a:t>
            </a:r>
          </a:p>
          <a:p>
            <a:pPr marL="62092" indent="1679">
              <a:buNone/>
            </a:pPr>
            <a:r>
              <a:rPr lang="en-US" altLang="en-US" dirty="0"/>
              <a:t>of food orders filled correctly at Burger King, Wendy’s, and McDonald’s.</a:t>
            </a:r>
            <a:br>
              <a:rPr lang="en-US" altLang="en-US" dirty="0"/>
            </a:br>
            <a:endParaRPr lang="en-US" altLang="en-US" dirty="0"/>
          </a:p>
          <a:p>
            <a:pPr marL="62092" indent="1679">
              <a:buNone/>
            </a:pPr>
            <a:r>
              <a:rPr lang="en-US" altLang="en-US" dirty="0"/>
              <a:t>How will you frame the hypothesis?</a:t>
            </a:r>
          </a:p>
        </p:txBody>
      </p:sp>
      <p:sp>
        <p:nvSpPr>
          <p:cNvPr id="3" name="Rectangle 2">
            <a:extLst>
              <a:ext uri="{FF2B5EF4-FFF2-40B4-BE49-F238E27FC236}">
                <a16:creationId xmlns:a16="http://schemas.microsoft.com/office/drawing/2014/main" id="{4942B3C9-DB29-4525-913D-D118341E6103}"/>
              </a:ext>
            </a:extLst>
          </p:cNvPr>
          <p:cNvSpPr/>
          <p:nvPr/>
        </p:nvSpPr>
        <p:spPr>
          <a:xfrm>
            <a:off x="5225143" y="877784"/>
            <a:ext cx="6096000" cy="2031325"/>
          </a:xfrm>
          <a:prstGeom prst="rect">
            <a:avLst/>
          </a:prstGeom>
        </p:spPr>
        <p:txBody>
          <a:bodyPr>
            <a:spAutoFit/>
          </a:bodyPr>
          <a:lstStyle/>
          <a:p>
            <a:pPr>
              <a:buFont typeface="Wingdings" pitchFamily="2" charset="2"/>
              <a:buNone/>
            </a:pPr>
            <a:r>
              <a:rPr lang="en-US" altLang="en-US" dirty="0"/>
              <a:t>Ho: No difference exists in the proportion of correct orders among Burger King, Wendy’s, and McDonald’s.</a:t>
            </a:r>
            <a:br>
              <a:rPr lang="en-US" altLang="en-US" dirty="0"/>
            </a:br>
            <a:endParaRPr lang="en-US" altLang="en-US" dirty="0"/>
          </a:p>
          <a:p>
            <a:pPr>
              <a:buFont typeface="Wingdings" pitchFamily="2" charset="2"/>
              <a:buNone/>
            </a:pPr>
            <a:r>
              <a:rPr lang="en-US" altLang="en-US" dirty="0"/>
              <a:t>H1: A difference exists in the proportion of correct orders among Burger King, Wendy’s, and McDonald’s</a:t>
            </a:r>
          </a:p>
          <a:p>
            <a:pPr>
              <a:buFont typeface="Wingdings" pitchFamily="2" charset="2"/>
              <a:buNone/>
            </a:pPr>
            <a:endParaRPr lang="en-US" altLang="en-US" dirty="0"/>
          </a:p>
          <a:p>
            <a:pPr>
              <a:buFont typeface="Wingdings" pitchFamily="2" charset="2"/>
              <a:buNone/>
            </a:pPr>
            <a:r>
              <a:rPr lang="en-US" altLang="en-US" dirty="0"/>
              <a:t>Under Ho the test statistics is as follows:</a:t>
            </a:r>
          </a:p>
        </p:txBody>
      </p:sp>
      <p:graphicFrame>
        <p:nvGraphicFramePr>
          <p:cNvPr id="8" name="Object 2">
            <a:extLst>
              <a:ext uri="{FF2B5EF4-FFF2-40B4-BE49-F238E27FC236}">
                <a16:creationId xmlns:a16="http://schemas.microsoft.com/office/drawing/2014/main" id="{BE373F1E-2255-403E-8DAD-301613B50081}"/>
              </a:ext>
            </a:extLst>
          </p:cNvPr>
          <p:cNvGraphicFramePr>
            <a:graphicFrameLocks noChangeAspect="1"/>
          </p:cNvGraphicFramePr>
          <p:nvPr/>
        </p:nvGraphicFramePr>
        <p:xfrm>
          <a:off x="5336654" y="3181811"/>
          <a:ext cx="3730466" cy="767081"/>
        </p:xfrm>
        <a:graphic>
          <a:graphicData uri="http://schemas.openxmlformats.org/presentationml/2006/ole">
            <mc:AlternateContent xmlns:mc="http://schemas.openxmlformats.org/markup-compatibility/2006">
              <mc:Choice xmlns:v="urn:schemas-microsoft-com:vml" Requires="v">
                <p:oleObj name="Equation" r:id="rId6" imgW="1904760" imgH="419040" progId="Equation.3">
                  <p:embed/>
                </p:oleObj>
              </mc:Choice>
              <mc:Fallback>
                <p:oleObj name="Equation" r:id="rId6" imgW="1904760" imgH="419040" progId="Equation.3">
                  <p:embed/>
                  <p:pic>
                    <p:nvPicPr>
                      <p:cNvPr id="8" name="Object 2">
                        <a:extLst>
                          <a:ext uri="{FF2B5EF4-FFF2-40B4-BE49-F238E27FC236}">
                            <a16:creationId xmlns:a16="http://schemas.microsoft.com/office/drawing/2014/main" id="{BE373F1E-2255-403E-8DAD-301613B50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6654" y="3181811"/>
                        <a:ext cx="3730466" cy="7670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Table 10">
            <a:extLst>
              <a:ext uri="{FF2B5EF4-FFF2-40B4-BE49-F238E27FC236}">
                <a16:creationId xmlns:a16="http://schemas.microsoft.com/office/drawing/2014/main" id="{30F61DE8-C38C-4E6C-8E4D-68CF24309A14}"/>
              </a:ext>
            </a:extLst>
          </p:cNvPr>
          <p:cNvGraphicFramePr>
            <a:graphicFrameLocks noGrp="1"/>
          </p:cNvGraphicFramePr>
          <p:nvPr/>
        </p:nvGraphicFramePr>
        <p:xfrm>
          <a:off x="6263537" y="4294105"/>
          <a:ext cx="5514805" cy="2182897"/>
        </p:xfrm>
        <a:graphic>
          <a:graphicData uri="http://schemas.openxmlformats.org/drawingml/2006/table">
            <a:tbl>
              <a:tblPr firstRow="1" bandRow="1">
                <a:tableStyleId>{5C22544A-7EE6-4342-B048-85BDC9FD1C3A}</a:tableStyleId>
              </a:tblPr>
              <a:tblGrid>
                <a:gridCol w="907576">
                  <a:extLst>
                    <a:ext uri="{9D8B030D-6E8A-4147-A177-3AD203B41FA5}">
                      <a16:colId xmlns:a16="http://schemas.microsoft.com/office/drawing/2014/main" val="20000"/>
                    </a:ext>
                  </a:extLst>
                </a:gridCol>
                <a:gridCol w="692766">
                  <a:extLst>
                    <a:ext uri="{9D8B030D-6E8A-4147-A177-3AD203B41FA5}">
                      <a16:colId xmlns:a16="http://schemas.microsoft.com/office/drawing/2014/main" val="20001"/>
                    </a:ext>
                  </a:extLst>
                </a:gridCol>
                <a:gridCol w="1099829">
                  <a:extLst>
                    <a:ext uri="{9D8B030D-6E8A-4147-A177-3AD203B41FA5}">
                      <a16:colId xmlns:a16="http://schemas.microsoft.com/office/drawing/2014/main" val="20002"/>
                    </a:ext>
                  </a:extLst>
                </a:gridCol>
                <a:gridCol w="785603">
                  <a:extLst>
                    <a:ext uri="{9D8B030D-6E8A-4147-A177-3AD203B41FA5}">
                      <a16:colId xmlns:a16="http://schemas.microsoft.com/office/drawing/2014/main" val="20003"/>
                    </a:ext>
                  </a:extLst>
                </a:gridCol>
                <a:gridCol w="1163850">
                  <a:extLst>
                    <a:ext uri="{9D8B030D-6E8A-4147-A177-3AD203B41FA5}">
                      <a16:colId xmlns:a16="http://schemas.microsoft.com/office/drawing/2014/main" val="20004"/>
                    </a:ext>
                  </a:extLst>
                </a:gridCol>
                <a:gridCol w="865181">
                  <a:extLst>
                    <a:ext uri="{9D8B030D-6E8A-4147-A177-3AD203B41FA5}">
                      <a16:colId xmlns:a16="http://schemas.microsoft.com/office/drawing/2014/main" val="20005"/>
                    </a:ext>
                  </a:extLst>
                </a:gridCol>
              </a:tblGrid>
              <a:tr h="333083">
                <a:tc>
                  <a:txBody>
                    <a:bodyPr/>
                    <a:lstStyle/>
                    <a:p>
                      <a:pPr algn="ctr"/>
                      <a:endParaRPr lang="en-US" sz="1500" dirty="0">
                        <a:latin typeface="Calibri" pitchFamily="34" charset="0"/>
                      </a:endParaRPr>
                    </a:p>
                  </a:txBody>
                  <a:tcPr marL="96004" marR="96004" marT="48754" marB="48754">
                    <a:solidFill>
                      <a:srgbClr val="C00000"/>
                    </a:solidFill>
                  </a:tcPr>
                </a:tc>
                <a:tc gridSpan="4">
                  <a:txBody>
                    <a:bodyPr/>
                    <a:lstStyle/>
                    <a:p>
                      <a:pPr algn="ctr"/>
                      <a:r>
                        <a:rPr lang="en-US" sz="1500" dirty="0">
                          <a:latin typeface="Calibri" pitchFamily="34" charset="0"/>
                        </a:rPr>
                        <a:t>Fast Food Chain</a:t>
                      </a:r>
                    </a:p>
                  </a:txBody>
                  <a:tcPr marL="96004" marR="96004" marT="48754" marB="48754">
                    <a:solidFill>
                      <a:srgbClr val="C00000"/>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pPr algn="ctr"/>
                      <a:endParaRPr lang="en-US" sz="1500" dirty="0">
                        <a:latin typeface="Calibri" pitchFamily="34" charset="0"/>
                      </a:endParaRPr>
                    </a:p>
                  </a:txBody>
                  <a:tcPr marL="96004" marR="96004" marT="48754" marB="48754">
                    <a:solidFill>
                      <a:srgbClr val="C00000"/>
                    </a:solidFill>
                  </a:tcPr>
                </a:tc>
                <a:extLst>
                  <a:ext uri="{0D108BD9-81ED-4DB2-BD59-A6C34878D82A}">
                    <a16:rowId xmlns:a16="http://schemas.microsoft.com/office/drawing/2014/main" val="10000"/>
                  </a:ext>
                </a:extLst>
              </a:tr>
              <a:tr h="508299">
                <a:tc>
                  <a:txBody>
                    <a:bodyPr/>
                    <a:lstStyle/>
                    <a:p>
                      <a:pPr algn="ctr"/>
                      <a:endParaRPr lang="en-US" sz="1500" dirty="0">
                        <a:latin typeface="Calibri" pitchFamily="34" charset="0"/>
                      </a:endParaRPr>
                    </a:p>
                  </a:txBody>
                  <a:tcPr marL="96004" marR="96004" marT="48754" marB="48754">
                    <a:solidFill>
                      <a:srgbClr val="F7C5A7"/>
                    </a:solidFill>
                  </a:tcPr>
                </a:tc>
                <a:tc>
                  <a:txBody>
                    <a:bodyPr/>
                    <a:lstStyle/>
                    <a:p>
                      <a:pPr algn="ctr"/>
                      <a:endParaRPr lang="en-US" sz="1500" dirty="0">
                        <a:latin typeface="Calibri" pitchFamily="34" charset="0"/>
                      </a:endParaRPr>
                    </a:p>
                  </a:txBody>
                  <a:tcPr marL="10000" marR="10000" marT="10157" marB="0" anchor="b">
                    <a:solidFill>
                      <a:srgbClr val="F7C5A7"/>
                    </a:solidFill>
                  </a:tcPr>
                </a:tc>
                <a:tc>
                  <a:txBody>
                    <a:bodyPr/>
                    <a:lstStyle/>
                    <a:p>
                      <a:pPr algn="ctr" fontAlgn="b"/>
                      <a:r>
                        <a:rPr lang="en-US" sz="1500" b="1" kern="1200" dirty="0">
                          <a:latin typeface="Calibri" pitchFamily="34" charset="0"/>
                        </a:rPr>
                        <a:t>Burger King</a:t>
                      </a:r>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b="1" kern="1200" dirty="0">
                          <a:latin typeface="Calibri" pitchFamily="34" charset="0"/>
                        </a:rPr>
                        <a:t>Wendy’s</a:t>
                      </a:r>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b="1" kern="1200" dirty="0">
                          <a:latin typeface="Calibri" pitchFamily="34" charset="0"/>
                        </a:rPr>
                        <a:t>McDonald’s</a:t>
                      </a:r>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b="1" kern="1200" dirty="0">
                          <a:solidFill>
                            <a:schemeClr val="dk1"/>
                          </a:solidFill>
                          <a:latin typeface="Calibri" pitchFamily="34" charset="0"/>
                          <a:ea typeface="+mn-ea"/>
                          <a:cs typeface="+mn-cs"/>
                        </a:rPr>
                        <a:t>Total</a:t>
                      </a:r>
                    </a:p>
                    <a:p>
                      <a:pPr algn="ctr" fontAlgn="b"/>
                      <a:endParaRPr lang="en-US" sz="1500" b="1" kern="1200" dirty="0">
                        <a:solidFill>
                          <a:schemeClr val="dk1"/>
                        </a:solidFill>
                        <a:latin typeface="Calibri" pitchFamily="34" charset="0"/>
                        <a:ea typeface="+mn-ea"/>
                        <a:cs typeface="+mn-cs"/>
                      </a:endParaRPr>
                    </a:p>
                  </a:txBody>
                  <a:tcPr marL="10000" marR="10000" marT="10157" marB="0" anchor="ctr">
                    <a:solidFill>
                      <a:srgbClr val="F7C5A7"/>
                    </a:solidFill>
                  </a:tcPr>
                </a:tc>
                <a:extLst>
                  <a:ext uri="{0D108BD9-81ED-4DB2-BD59-A6C34878D82A}">
                    <a16:rowId xmlns:a16="http://schemas.microsoft.com/office/drawing/2014/main" val="10001"/>
                  </a:ext>
                </a:extLst>
              </a:tr>
              <a:tr h="333083">
                <a:tc rowSpan="2">
                  <a:txBody>
                    <a:bodyPr/>
                    <a:lstStyle/>
                    <a:p>
                      <a:pPr algn="ctr"/>
                      <a:r>
                        <a:rPr lang="en-US" sz="1500" dirty="0">
                          <a:latin typeface="Calibri" pitchFamily="34" charset="0"/>
                        </a:rPr>
                        <a:t>Order Filled Correctly</a:t>
                      </a:r>
                    </a:p>
                  </a:txBody>
                  <a:tcPr marL="96004" marR="96004" marT="48754" marB="48754" anchor="ctr">
                    <a:solidFill>
                      <a:srgbClr val="F7C5A7"/>
                    </a:solidFill>
                  </a:tcPr>
                </a:tc>
                <a:tc>
                  <a:txBody>
                    <a:bodyPr/>
                    <a:lstStyle/>
                    <a:p>
                      <a:pPr algn="ctr"/>
                      <a:r>
                        <a:rPr lang="en-US" sz="1500" dirty="0">
                          <a:latin typeface="Calibri" pitchFamily="34" charset="0"/>
                        </a:rPr>
                        <a:t>Yes</a:t>
                      </a:r>
                    </a:p>
                  </a:txBody>
                  <a:tcPr marL="96004" marR="96004" marT="48754" marB="48754">
                    <a:solidFill>
                      <a:srgbClr val="F7C5A7"/>
                    </a:solidFill>
                  </a:tcPr>
                </a:tc>
                <a:tc>
                  <a:txBody>
                    <a:bodyPr/>
                    <a:lstStyle/>
                    <a:p>
                      <a:pPr algn="ctr" fontAlgn="b"/>
                      <a:r>
                        <a:rPr lang="en-US" sz="1500" kern="1200" dirty="0">
                          <a:latin typeface="Calibri" pitchFamily="34" charset="0"/>
                        </a:rPr>
                        <a:t>440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430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422</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solidFill>
                            <a:schemeClr val="dk1"/>
                          </a:solidFill>
                          <a:latin typeface="Calibri" pitchFamily="34" charset="0"/>
                          <a:ea typeface="+mn-ea"/>
                          <a:cs typeface="+mn-cs"/>
                        </a:rPr>
                        <a:t>1292</a:t>
                      </a:r>
                    </a:p>
                  </a:txBody>
                  <a:tcPr marL="10000" marR="10000" marT="10157" marB="0" anchor="ctr">
                    <a:solidFill>
                      <a:srgbClr val="F7C5A7"/>
                    </a:solidFill>
                  </a:tcPr>
                </a:tc>
                <a:extLst>
                  <a:ext uri="{0D108BD9-81ED-4DB2-BD59-A6C34878D82A}">
                    <a16:rowId xmlns:a16="http://schemas.microsoft.com/office/drawing/2014/main" val="10002"/>
                  </a:ext>
                </a:extLst>
              </a:tr>
              <a:tr h="675349">
                <a:tc vMerge="1">
                  <a:txBody>
                    <a:bodyPr/>
                    <a:lstStyle/>
                    <a:p>
                      <a:endParaRPr lang="en-US" dirty="0"/>
                    </a:p>
                  </a:txBody>
                  <a:tcPr/>
                </a:tc>
                <a:tc>
                  <a:txBody>
                    <a:bodyPr/>
                    <a:lstStyle/>
                    <a:p>
                      <a:pPr algn="ctr"/>
                      <a:r>
                        <a:rPr lang="en-US" sz="1500" dirty="0">
                          <a:latin typeface="Calibri" pitchFamily="34" charset="0"/>
                        </a:rPr>
                        <a:t>No</a:t>
                      </a:r>
                    </a:p>
                  </a:txBody>
                  <a:tcPr marL="96004" marR="96004" marT="48754" marB="48754">
                    <a:solidFill>
                      <a:srgbClr val="F7C5A7"/>
                    </a:solidFill>
                  </a:tcPr>
                </a:tc>
                <a:tc>
                  <a:txBody>
                    <a:bodyPr/>
                    <a:lstStyle/>
                    <a:p>
                      <a:pPr algn="ctr" fontAlgn="b"/>
                      <a:r>
                        <a:rPr lang="en-US" sz="1500" kern="1200" dirty="0">
                          <a:latin typeface="Calibri" pitchFamily="34" charset="0"/>
                        </a:rPr>
                        <a:t>60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70</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latin typeface="Calibri" pitchFamily="34" charset="0"/>
                        </a:rPr>
                        <a:t>78</a:t>
                      </a:r>
                      <a:endParaRPr lang="en-US" sz="1500" kern="1200" dirty="0">
                        <a:solidFill>
                          <a:schemeClr val="dk1"/>
                        </a:solidFill>
                        <a:latin typeface="Calibri" pitchFamily="34" charset="0"/>
                        <a:ea typeface="+mn-ea"/>
                        <a:cs typeface="+mn-cs"/>
                      </a:endParaRPr>
                    </a:p>
                  </a:txBody>
                  <a:tcPr marL="10000" marR="10000" marT="10157" marB="0" anchor="ctr">
                    <a:solidFill>
                      <a:srgbClr val="F7C5A7"/>
                    </a:solidFill>
                  </a:tcPr>
                </a:tc>
                <a:tc>
                  <a:txBody>
                    <a:bodyPr/>
                    <a:lstStyle/>
                    <a:p>
                      <a:pPr algn="ctr" fontAlgn="b"/>
                      <a:r>
                        <a:rPr lang="en-US" sz="1500" kern="1200" dirty="0">
                          <a:solidFill>
                            <a:schemeClr val="dk1"/>
                          </a:solidFill>
                          <a:latin typeface="Calibri" pitchFamily="34" charset="0"/>
                          <a:ea typeface="+mn-ea"/>
                          <a:cs typeface="+mn-cs"/>
                        </a:rPr>
                        <a:t>208</a:t>
                      </a:r>
                    </a:p>
                  </a:txBody>
                  <a:tcPr marL="10000" marR="10000" marT="10157" marB="0" anchor="ctr">
                    <a:solidFill>
                      <a:srgbClr val="F7C5A7"/>
                    </a:solidFill>
                  </a:tcPr>
                </a:tc>
                <a:extLst>
                  <a:ext uri="{0D108BD9-81ED-4DB2-BD59-A6C34878D82A}">
                    <a16:rowId xmlns:a16="http://schemas.microsoft.com/office/drawing/2014/main" val="10003"/>
                  </a:ext>
                </a:extLst>
              </a:tr>
              <a:tr h="333083">
                <a:tc>
                  <a:txBody>
                    <a:bodyPr/>
                    <a:lstStyle/>
                    <a:p>
                      <a:pPr algn="ctr"/>
                      <a:endParaRPr lang="en-US" sz="1500" dirty="0">
                        <a:latin typeface="Calibri" pitchFamily="34" charset="0"/>
                      </a:endParaRPr>
                    </a:p>
                  </a:txBody>
                  <a:tcPr marL="96004" marR="96004" marT="48754" marB="48754">
                    <a:solidFill>
                      <a:srgbClr val="C00000"/>
                    </a:solidFill>
                  </a:tcPr>
                </a:tc>
                <a:tc>
                  <a:txBody>
                    <a:bodyPr/>
                    <a:lstStyle/>
                    <a:p>
                      <a:pPr algn="ctr"/>
                      <a:r>
                        <a:rPr lang="en-US" sz="1500" dirty="0">
                          <a:latin typeface="Calibri" pitchFamily="34" charset="0"/>
                        </a:rPr>
                        <a:t>Total</a:t>
                      </a:r>
                    </a:p>
                  </a:txBody>
                  <a:tcPr marL="96004" marR="96004" marT="48754" marB="48754" anchor="ctr">
                    <a:solidFill>
                      <a:srgbClr val="C00000"/>
                    </a:solidFill>
                  </a:tcPr>
                </a:tc>
                <a:tc>
                  <a:txBody>
                    <a:bodyPr/>
                    <a:lstStyle/>
                    <a:p>
                      <a:pPr algn="ctr" fontAlgn="b"/>
                      <a:r>
                        <a:rPr lang="en-US" sz="1500" kern="1200" dirty="0">
                          <a:latin typeface="Calibri" pitchFamily="34" charset="0"/>
                        </a:rPr>
                        <a:t>500</a:t>
                      </a:r>
                      <a:endParaRPr lang="en-US" sz="1500" kern="1200" dirty="0">
                        <a:solidFill>
                          <a:schemeClr val="dk1"/>
                        </a:solidFill>
                        <a:latin typeface="Calibri" pitchFamily="34" charset="0"/>
                        <a:ea typeface="+mn-ea"/>
                        <a:cs typeface="+mn-cs"/>
                      </a:endParaRPr>
                    </a:p>
                  </a:txBody>
                  <a:tcPr marL="10000" marR="10000" marT="10157" marB="0" anchor="ctr">
                    <a:solidFill>
                      <a:srgbClr val="C00000"/>
                    </a:solidFill>
                  </a:tcPr>
                </a:tc>
                <a:tc>
                  <a:txBody>
                    <a:bodyPr/>
                    <a:lstStyle/>
                    <a:p>
                      <a:pPr algn="ctr" fontAlgn="b"/>
                      <a:r>
                        <a:rPr lang="en-US" sz="1500" kern="1200" dirty="0">
                          <a:latin typeface="Calibri" pitchFamily="34" charset="0"/>
                        </a:rPr>
                        <a:t>500</a:t>
                      </a:r>
                      <a:endParaRPr lang="en-US" sz="1500" kern="1200" dirty="0">
                        <a:solidFill>
                          <a:schemeClr val="dk1"/>
                        </a:solidFill>
                        <a:latin typeface="Calibri" pitchFamily="34" charset="0"/>
                        <a:ea typeface="+mn-ea"/>
                        <a:cs typeface="+mn-cs"/>
                      </a:endParaRPr>
                    </a:p>
                  </a:txBody>
                  <a:tcPr marL="10000" marR="10000" marT="10157" marB="0" anchor="ctr">
                    <a:solidFill>
                      <a:srgbClr val="C00000"/>
                    </a:solidFill>
                  </a:tcPr>
                </a:tc>
                <a:tc>
                  <a:txBody>
                    <a:bodyPr/>
                    <a:lstStyle/>
                    <a:p>
                      <a:pPr algn="ctr" fontAlgn="b"/>
                      <a:r>
                        <a:rPr lang="en-US" sz="1500" kern="1200" dirty="0">
                          <a:latin typeface="Calibri" pitchFamily="34" charset="0"/>
                        </a:rPr>
                        <a:t>500</a:t>
                      </a:r>
                      <a:endParaRPr lang="en-US" sz="1500" kern="1200" dirty="0">
                        <a:solidFill>
                          <a:schemeClr val="dk1"/>
                        </a:solidFill>
                        <a:latin typeface="Calibri" pitchFamily="34" charset="0"/>
                        <a:ea typeface="+mn-ea"/>
                        <a:cs typeface="+mn-cs"/>
                      </a:endParaRPr>
                    </a:p>
                  </a:txBody>
                  <a:tcPr marL="10000" marR="10000" marT="10157" marB="0" anchor="ctr">
                    <a:solidFill>
                      <a:srgbClr val="C00000"/>
                    </a:solidFill>
                  </a:tcPr>
                </a:tc>
                <a:tc>
                  <a:txBody>
                    <a:bodyPr/>
                    <a:lstStyle/>
                    <a:p>
                      <a:pPr algn="ctr" fontAlgn="b"/>
                      <a:r>
                        <a:rPr lang="en-US" sz="1500" kern="1200" dirty="0">
                          <a:solidFill>
                            <a:schemeClr val="dk1"/>
                          </a:solidFill>
                          <a:latin typeface="Calibri" pitchFamily="34" charset="0"/>
                          <a:ea typeface="+mn-ea"/>
                          <a:cs typeface="+mn-cs"/>
                        </a:rPr>
                        <a:t>1500</a:t>
                      </a:r>
                    </a:p>
                  </a:txBody>
                  <a:tcPr marL="10000" marR="10000" marT="10157" marB="0" anchor="ctr">
                    <a:solidFill>
                      <a:srgbClr val="C00000"/>
                    </a:solidFill>
                  </a:tcPr>
                </a:tc>
                <a:extLst>
                  <a:ext uri="{0D108BD9-81ED-4DB2-BD59-A6C34878D82A}">
                    <a16:rowId xmlns:a16="http://schemas.microsoft.com/office/drawing/2014/main" val="10004"/>
                  </a:ext>
                </a:extLst>
              </a:tr>
            </a:tbl>
          </a:graphicData>
        </a:graphic>
      </p:graphicFrame>
      <p:graphicFrame>
        <p:nvGraphicFramePr>
          <p:cNvPr id="12" name="Table 11">
            <a:extLst>
              <a:ext uri="{FF2B5EF4-FFF2-40B4-BE49-F238E27FC236}">
                <a16:creationId xmlns:a16="http://schemas.microsoft.com/office/drawing/2014/main" id="{6DFD00CB-FE00-4A99-9944-8BB9AFB871F1}"/>
              </a:ext>
            </a:extLst>
          </p:cNvPr>
          <p:cNvGraphicFramePr>
            <a:graphicFrameLocks noGrp="1"/>
          </p:cNvGraphicFramePr>
          <p:nvPr/>
        </p:nvGraphicFramePr>
        <p:xfrm>
          <a:off x="1635442" y="4458344"/>
          <a:ext cx="4460558" cy="1861940"/>
        </p:xfrm>
        <a:graphic>
          <a:graphicData uri="http://schemas.openxmlformats.org/drawingml/2006/table">
            <a:tbl>
              <a:tblPr firstRow="1" bandRow="1">
                <a:tableStyleId>{5C22544A-7EE6-4342-B048-85BDC9FD1C3A}</a:tableStyleId>
              </a:tblPr>
              <a:tblGrid>
                <a:gridCol w="972174">
                  <a:extLst>
                    <a:ext uri="{9D8B030D-6E8A-4147-A177-3AD203B41FA5}">
                      <a16:colId xmlns:a16="http://schemas.microsoft.com/office/drawing/2014/main" val="20000"/>
                    </a:ext>
                  </a:extLst>
                </a:gridCol>
                <a:gridCol w="655383">
                  <a:extLst>
                    <a:ext uri="{9D8B030D-6E8A-4147-A177-3AD203B41FA5}">
                      <a16:colId xmlns:a16="http://schemas.microsoft.com/office/drawing/2014/main" val="20001"/>
                    </a:ext>
                  </a:extLst>
                </a:gridCol>
                <a:gridCol w="1048777">
                  <a:extLst>
                    <a:ext uri="{9D8B030D-6E8A-4147-A177-3AD203B41FA5}">
                      <a16:colId xmlns:a16="http://schemas.microsoft.com/office/drawing/2014/main" val="20002"/>
                    </a:ext>
                  </a:extLst>
                </a:gridCol>
                <a:gridCol w="782313">
                  <a:extLst>
                    <a:ext uri="{9D8B030D-6E8A-4147-A177-3AD203B41FA5}">
                      <a16:colId xmlns:a16="http://schemas.microsoft.com/office/drawing/2014/main" val="20003"/>
                    </a:ext>
                  </a:extLst>
                </a:gridCol>
                <a:gridCol w="1001911">
                  <a:extLst>
                    <a:ext uri="{9D8B030D-6E8A-4147-A177-3AD203B41FA5}">
                      <a16:colId xmlns:a16="http://schemas.microsoft.com/office/drawing/2014/main" val="20004"/>
                    </a:ext>
                  </a:extLst>
                </a:gridCol>
              </a:tblGrid>
              <a:tr h="351589">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96007" marR="96007" marT="48752" marB="48752">
                    <a:solidFill>
                      <a:srgbClr val="C00000"/>
                    </a:solidFill>
                  </a:tcPr>
                </a:tc>
                <a:tc gridSpan="4">
                  <a:txBody>
                    <a:bodyPr/>
                    <a:lstStyle/>
                    <a:p>
                      <a:pPr marL="0" algn="ctr" defTabSz="914400" rtl="0" eaLnBrk="1" fontAlgn="b" latinLnBrk="0" hangingPunct="1"/>
                      <a:r>
                        <a:rPr lang="en-US" sz="1500" kern="1200" dirty="0">
                          <a:solidFill>
                            <a:schemeClr val="bg1"/>
                          </a:solidFill>
                          <a:latin typeface="Calibri" pitchFamily="34" charset="0"/>
                          <a:ea typeface="+mn-ea"/>
                          <a:cs typeface="+mn-cs"/>
                        </a:rPr>
                        <a:t>Expected  Frequencies </a:t>
                      </a:r>
                    </a:p>
                  </a:txBody>
                  <a:tcPr marL="96007" marR="96007" marT="48752" marB="48752">
                    <a:solidFill>
                      <a:srgbClr val="C00000"/>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00943">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96007" marR="96007" marT="48752" marB="48752">
                    <a:solidFill>
                      <a:srgbClr val="F7C5A7"/>
                    </a:solidFill>
                  </a:tcPr>
                </a:tc>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10001" marR="10001" marT="10157" marB="0" anchor="b">
                    <a:solidFill>
                      <a:srgbClr val="F7C5A7"/>
                    </a:solidFill>
                  </a:tcPr>
                </a:tc>
                <a:tc>
                  <a:txBody>
                    <a:bodyPr/>
                    <a:lstStyle/>
                    <a:p>
                      <a:pPr marL="0" algn="ctr" defTabSz="914400" rtl="0" eaLnBrk="1" fontAlgn="b" latinLnBrk="0" hangingPunct="1"/>
                      <a:r>
                        <a:rPr lang="en-US" sz="1500" b="1" kern="1200" dirty="0">
                          <a:solidFill>
                            <a:schemeClr val="dk1"/>
                          </a:solidFill>
                          <a:latin typeface="Calibri" pitchFamily="34" charset="0"/>
                          <a:ea typeface="+mn-ea"/>
                          <a:cs typeface="+mn-cs"/>
                        </a:rPr>
                        <a:t>Burger King</a:t>
                      </a:r>
                    </a:p>
                  </a:txBody>
                  <a:tcPr marL="10001" marR="10001" marT="10157" marB="0" anchor="ctr">
                    <a:solidFill>
                      <a:srgbClr val="F7C5A7"/>
                    </a:solidFill>
                  </a:tcPr>
                </a:tc>
                <a:tc>
                  <a:txBody>
                    <a:bodyPr/>
                    <a:lstStyle/>
                    <a:p>
                      <a:pPr marL="0" algn="ctr" defTabSz="914400" rtl="0" eaLnBrk="1" fontAlgn="b" latinLnBrk="0" hangingPunct="1"/>
                      <a:r>
                        <a:rPr lang="en-US" sz="1500" b="1" kern="1200" dirty="0">
                          <a:solidFill>
                            <a:schemeClr val="dk1"/>
                          </a:solidFill>
                          <a:latin typeface="Calibri" pitchFamily="34" charset="0"/>
                          <a:ea typeface="+mn-ea"/>
                          <a:cs typeface="+mn-cs"/>
                        </a:rPr>
                        <a:t>Wendy’s</a:t>
                      </a:r>
                    </a:p>
                  </a:txBody>
                  <a:tcPr marL="10001" marR="10001" marT="10157" marB="0" anchor="ctr">
                    <a:solidFill>
                      <a:srgbClr val="F7C5A7"/>
                    </a:solidFill>
                  </a:tcPr>
                </a:tc>
                <a:tc>
                  <a:txBody>
                    <a:bodyPr/>
                    <a:lstStyle/>
                    <a:p>
                      <a:pPr marL="0" algn="ctr" defTabSz="914400" rtl="0" eaLnBrk="1" fontAlgn="b" latinLnBrk="0" hangingPunct="1"/>
                      <a:r>
                        <a:rPr lang="en-US" sz="1500" b="1" kern="1200" dirty="0">
                          <a:solidFill>
                            <a:schemeClr val="dk1"/>
                          </a:solidFill>
                          <a:latin typeface="Calibri" pitchFamily="34" charset="0"/>
                          <a:ea typeface="+mn-ea"/>
                          <a:cs typeface="+mn-cs"/>
                        </a:rPr>
                        <a:t>McDonald’s</a:t>
                      </a:r>
                    </a:p>
                  </a:txBody>
                  <a:tcPr marL="10001" marR="10001" marT="10157" marB="0" anchor="ctr">
                    <a:solidFill>
                      <a:srgbClr val="F7C5A7"/>
                    </a:solidFill>
                  </a:tcPr>
                </a:tc>
                <a:extLst>
                  <a:ext uri="{0D108BD9-81ED-4DB2-BD59-A6C34878D82A}">
                    <a16:rowId xmlns:a16="http://schemas.microsoft.com/office/drawing/2014/main" val="10001"/>
                  </a:ext>
                </a:extLst>
              </a:tr>
              <a:tr h="325088">
                <a:tc rowSpan="2">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Order Filled Correctly</a:t>
                      </a:r>
                    </a:p>
                  </a:txBody>
                  <a:tcPr marL="96007" marR="96007" marT="48752" marB="48752"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Yes</a:t>
                      </a:r>
                    </a:p>
                  </a:txBody>
                  <a:tcPr marL="96007" marR="96007" marT="48752" marB="48752"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431</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431</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431</a:t>
                      </a:r>
                    </a:p>
                  </a:txBody>
                  <a:tcPr marL="10001" marR="10001" marT="10157" marB="0" anchor="ctr">
                    <a:solidFill>
                      <a:srgbClr val="F7C5A7"/>
                    </a:solidFill>
                  </a:tcPr>
                </a:tc>
                <a:extLst>
                  <a:ext uri="{0D108BD9-81ED-4DB2-BD59-A6C34878D82A}">
                    <a16:rowId xmlns:a16="http://schemas.microsoft.com/office/drawing/2014/main" val="10002"/>
                  </a:ext>
                </a:extLst>
              </a:tr>
              <a:tr h="455168">
                <a:tc vMerge="1">
                  <a:txBody>
                    <a:bodyPr/>
                    <a:lstStyle/>
                    <a:p>
                      <a:endParaRPr lang="en-US" dirty="0"/>
                    </a:p>
                  </a:txBody>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No</a:t>
                      </a:r>
                    </a:p>
                  </a:txBody>
                  <a:tcPr marL="96007" marR="96007" marT="48752" marB="48752"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69</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69</a:t>
                      </a:r>
                    </a:p>
                  </a:txBody>
                  <a:tcPr marL="10001" marR="10001" marT="10157" marB="0" anchor="ctr">
                    <a:solidFill>
                      <a:srgbClr val="F7C5A7"/>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69</a:t>
                      </a:r>
                    </a:p>
                  </a:txBody>
                  <a:tcPr marL="10001" marR="10001" marT="10157" marB="0" anchor="ctr">
                    <a:solidFill>
                      <a:srgbClr val="F7C5A7"/>
                    </a:solidFill>
                  </a:tcPr>
                </a:tc>
                <a:extLst>
                  <a:ext uri="{0D108BD9-81ED-4DB2-BD59-A6C34878D82A}">
                    <a16:rowId xmlns:a16="http://schemas.microsoft.com/office/drawing/2014/main" val="10003"/>
                  </a:ext>
                </a:extLst>
              </a:tr>
              <a:tr h="325088">
                <a:tc>
                  <a:txBody>
                    <a:bodyPr/>
                    <a:lstStyle/>
                    <a:p>
                      <a:pPr marL="0" algn="ctr" defTabSz="914400" rtl="0" eaLnBrk="1" fontAlgn="b" latinLnBrk="0" hangingPunct="1"/>
                      <a:endParaRPr lang="en-US" sz="1500" kern="1200" dirty="0">
                        <a:solidFill>
                          <a:schemeClr val="dk1"/>
                        </a:solidFill>
                        <a:latin typeface="Calibri" pitchFamily="34" charset="0"/>
                        <a:ea typeface="+mn-ea"/>
                        <a:cs typeface="+mn-cs"/>
                      </a:endParaRPr>
                    </a:p>
                  </a:txBody>
                  <a:tcPr marL="96007" marR="96007" marT="48752" marB="48752">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Total</a:t>
                      </a:r>
                    </a:p>
                  </a:txBody>
                  <a:tcPr marL="96007" marR="96007" marT="48752" marB="48752" anchor="ctr">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500</a:t>
                      </a:r>
                    </a:p>
                  </a:txBody>
                  <a:tcPr marL="10001" marR="10001" marT="10157" marB="0" anchor="ctr">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500</a:t>
                      </a:r>
                    </a:p>
                  </a:txBody>
                  <a:tcPr marL="10001" marR="10001" marT="10157" marB="0" anchor="ctr">
                    <a:solidFill>
                      <a:srgbClr val="C00000"/>
                    </a:solidFill>
                  </a:tcPr>
                </a:tc>
                <a:tc>
                  <a:txBody>
                    <a:bodyPr/>
                    <a:lstStyle/>
                    <a:p>
                      <a:pPr marL="0" algn="ctr" defTabSz="914400" rtl="0" eaLnBrk="1" fontAlgn="b" latinLnBrk="0" hangingPunct="1"/>
                      <a:r>
                        <a:rPr lang="en-US" sz="1500" kern="1200" dirty="0">
                          <a:solidFill>
                            <a:schemeClr val="dk1"/>
                          </a:solidFill>
                          <a:latin typeface="Calibri" pitchFamily="34" charset="0"/>
                          <a:ea typeface="+mn-ea"/>
                          <a:cs typeface="+mn-cs"/>
                        </a:rPr>
                        <a:t>500</a:t>
                      </a:r>
                    </a:p>
                  </a:txBody>
                  <a:tcPr marL="10001" marR="10001" marT="10157" marB="0" anchor="ctr">
                    <a:solidFill>
                      <a:srgbClr val="C0000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2226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BE71509-3171-472D-8587-EC4911C0099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6" name="Object 5" hidden="1">
                        <a:extLst>
                          <a:ext uri="{FF2B5EF4-FFF2-40B4-BE49-F238E27FC236}">
                            <a16:creationId xmlns:a16="http://schemas.microsoft.com/office/drawing/2014/main" id="{3BE71509-3171-472D-8587-EC4911C009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C7B8E43-5C16-4736-A223-2B31613107C2}"/>
              </a:ext>
            </a:extLst>
          </p:cNvPr>
          <p:cNvSpPr/>
          <p:nvPr>
            <p:custDataLst>
              <p:tags r:id="rId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800" u="none" strike="noStrike" kern="1200" cap="none" spc="0" normalizeH="0" noProof="0" dirty="0" err="1">
              <a:ln>
                <a:noFill/>
              </a:ln>
              <a:solidFill>
                <a:prstClr val="white"/>
              </a:solidFill>
              <a:effectLst/>
              <a:uLnTx/>
              <a:uFillTx/>
              <a:latin typeface="Calibri" panose="020F0502020204030204" pitchFamily="34" charset="0"/>
              <a:ea typeface="+mj-ea"/>
              <a:cs typeface="+mj-cs"/>
              <a:sym typeface="Calibri" panose="020F0502020204030204" pitchFamily="34" charset="0"/>
            </a:endParaRPr>
          </a:p>
        </p:txBody>
      </p:sp>
      <p:sp>
        <p:nvSpPr>
          <p:cNvPr id="9" name="Title 1">
            <a:extLst>
              <a:ext uri="{FF2B5EF4-FFF2-40B4-BE49-F238E27FC236}">
                <a16:creationId xmlns:a16="http://schemas.microsoft.com/office/drawing/2014/main" id="{7671E74E-1E6E-4061-A002-1919D231AA2A}"/>
              </a:ext>
            </a:extLst>
          </p:cNvPr>
          <p:cNvSpPr>
            <a:spLocks noGrp="1"/>
          </p:cNvSpPr>
          <p:nvPr>
            <p:ph type="title"/>
          </p:nvPr>
        </p:nvSpPr>
        <p:spPr>
          <a:xfrm>
            <a:off x="243364" y="256933"/>
            <a:ext cx="11187113" cy="311150"/>
          </a:xfrm>
        </p:spPr>
        <p:txBody>
          <a:bodyPr>
            <a:normAutofit fontScale="90000"/>
          </a:bodyPr>
          <a:lstStyle/>
          <a:p>
            <a:r>
              <a:rPr lang="en-US" altLang="en-US" sz="2800" dirty="0">
                <a:latin typeface="Calibri" pitchFamily="34" charset="0"/>
              </a:rPr>
              <a:t>Example2</a:t>
            </a:r>
            <a:endParaRPr lang="en-US" dirty="0"/>
          </a:p>
        </p:txBody>
      </p:sp>
      <p:pic>
        <p:nvPicPr>
          <p:cNvPr id="13" name="Picture 2">
            <a:extLst>
              <a:ext uri="{FF2B5EF4-FFF2-40B4-BE49-F238E27FC236}">
                <a16:creationId xmlns:a16="http://schemas.microsoft.com/office/drawing/2014/main" id="{AE4FCBEB-BBE3-40E6-872F-F135451A44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31" y="766536"/>
            <a:ext cx="3888241" cy="2111514"/>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4" name="Picture 10">
            <a:extLst>
              <a:ext uri="{FF2B5EF4-FFF2-40B4-BE49-F238E27FC236}">
                <a16:creationId xmlns:a16="http://schemas.microsoft.com/office/drawing/2014/main" id="{034A9952-27DB-4020-B511-6076AD1714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47989" y="766536"/>
            <a:ext cx="3577862" cy="2111514"/>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 name="Picture 2">
            <a:extLst>
              <a:ext uri="{FF2B5EF4-FFF2-40B4-BE49-F238E27FC236}">
                <a16:creationId xmlns:a16="http://schemas.microsoft.com/office/drawing/2014/main" id="{DE146777-D69B-4886-A0FC-BA9E9253AC7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72439" y="766536"/>
            <a:ext cx="3684134" cy="216584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6" name="Picture 2">
            <a:extLst>
              <a:ext uri="{FF2B5EF4-FFF2-40B4-BE49-F238E27FC236}">
                <a16:creationId xmlns:a16="http://schemas.microsoft.com/office/drawing/2014/main" id="{36459417-2942-4ACF-B2B7-AF9BF32911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6166" y="3312207"/>
            <a:ext cx="5278891" cy="320850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graphicFrame>
        <p:nvGraphicFramePr>
          <p:cNvPr id="17" name="Object 2">
            <a:extLst>
              <a:ext uri="{FF2B5EF4-FFF2-40B4-BE49-F238E27FC236}">
                <a16:creationId xmlns:a16="http://schemas.microsoft.com/office/drawing/2014/main" id="{80A9FAC6-7514-4343-AF6A-02CD8BF2E869}"/>
              </a:ext>
            </a:extLst>
          </p:cNvPr>
          <p:cNvGraphicFramePr>
            <a:graphicFrameLocks noChangeAspect="1"/>
          </p:cNvGraphicFramePr>
          <p:nvPr/>
        </p:nvGraphicFramePr>
        <p:xfrm>
          <a:off x="243364" y="4161526"/>
          <a:ext cx="2472673" cy="508446"/>
        </p:xfrm>
        <a:graphic>
          <a:graphicData uri="http://schemas.openxmlformats.org/presentationml/2006/ole">
            <mc:AlternateContent xmlns:mc="http://schemas.openxmlformats.org/markup-compatibility/2006">
              <mc:Choice xmlns:v="urn:schemas-microsoft-com:vml" Requires="v">
                <p:oleObj name="Equation" r:id="rId10" imgW="1904760" imgH="419040" progId="Equation.3">
                  <p:embed/>
                </p:oleObj>
              </mc:Choice>
              <mc:Fallback>
                <p:oleObj name="Equation" r:id="rId10" imgW="1904760" imgH="419040" progId="Equation.3">
                  <p:embed/>
                  <p:pic>
                    <p:nvPicPr>
                      <p:cNvPr id="17" name="Object 2">
                        <a:extLst>
                          <a:ext uri="{FF2B5EF4-FFF2-40B4-BE49-F238E27FC236}">
                            <a16:creationId xmlns:a16="http://schemas.microsoft.com/office/drawing/2014/main" id="{80A9FAC6-7514-4343-AF6A-02CD8BF2E8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364" y="4161526"/>
                        <a:ext cx="2472673" cy="508446"/>
                      </a:xfrm>
                      <a:prstGeom prst="rect">
                        <a:avLst/>
                      </a:prstGeom>
                      <a:noFill/>
                    </p:spPr>
                  </p:pic>
                </p:oleObj>
              </mc:Fallback>
            </mc:AlternateContent>
          </a:graphicData>
        </a:graphic>
      </p:graphicFrame>
      <p:pic>
        <p:nvPicPr>
          <p:cNvPr id="18" name="Picture 2">
            <a:extLst>
              <a:ext uri="{FF2B5EF4-FFF2-40B4-BE49-F238E27FC236}">
                <a16:creationId xmlns:a16="http://schemas.microsoft.com/office/drawing/2014/main" id="{B242B4F3-60E6-41F4-AEAE-86825D8F13C1}"/>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52121" r="5664" b="3511"/>
          <a:stretch/>
        </p:blipFill>
        <p:spPr bwMode="auto">
          <a:xfrm>
            <a:off x="8072439" y="4457390"/>
            <a:ext cx="3435122" cy="94197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23854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q_oj5LY6DSUarqcZ.AfOp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CSftSX4AwvL2nAdrsywG1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0KHwVpwjz95PS01RKhNcr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0.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yeQgHoLPp7LTAHdhqTu0Y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3.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6.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9.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2.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5.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38.xml><?xml version="1.0" encoding="utf-8"?>
<p:tagLst xmlns:a="http://schemas.openxmlformats.org/drawingml/2006/main" xmlns:r="http://schemas.openxmlformats.org/officeDocument/2006/relationships" xmlns:p="http://schemas.openxmlformats.org/presentationml/2006/main">
  <p:tag name="ORDER" val="3"/>
  <p:tag name="MULTI-LINE" val="true"/>
  <p:tag name="TEXT" val="&amp;Notes and Sources:"/>
  <p:tag name="FILL" val="false"/>
  <p:tag name="OPTIONAL" val="true"/>
  <p:tag name="NAME" val="Notes"/>
  <p:tag name="HEIGHT" val="5"/>
  <p:tag name="INDENTED" val="false"/>
  <p:tag name="CAPTION HEIGHT" val="2"/>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8800</Words>
  <Application>Microsoft Macintosh PowerPoint</Application>
  <PresentationFormat>Widescreen</PresentationFormat>
  <Paragraphs>875</Paragraphs>
  <Slides>100</Slides>
  <Notes>84</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100</vt:i4>
      </vt:variant>
    </vt:vector>
  </HeadingPairs>
  <TitlesOfParts>
    <vt:vector size="117" baseType="lpstr">
      <vt:lpstr>Arial</vt:lpstr>
      <vt:lpstr>Calibri</vt:lpstr>
      <vt:lpstr>Calibri Light</vt:lpstr>
      <vt:lpstr>Freestyle Script</vt:lpstr>
      <vt:lpstr>Kristen ITC</vt:lpstr>
      <vt:lpstr>PayPal Sans Big</vt:lpstr>
      <vt:lpstr>PayPal Sans Big Light</vt:lpstr>
      <vt:lpstr>PayPal Sans Big Medium</vt:lpstr>
      <vt:lpstr>Symbol</vt:lpstr>
      <vt:lpstr>Tahoma</vt:lpstr>
      <vt:lpstr>Times New Roman</vt:lpstr>
      <vt:lpstr>Wingdings</vt:lpstr>
      <vt:lpstr>Wingdings 2</vt:lpstr>
      <vt:lpstr>Wingdings 3</vt:lpstr>
      <vt:lpstr>Office Theme</vt:lpstr>
      <vt:lpstr>think-cell Slide</vt:lpstr>
      <vt:lpstr>Equation</vt:lpstr>
      <vt:lpstr>Data Science/Analytics Basics</vt:lpstr>
      <vt:lpstr>Welcome to Stats Refresher Session…</vt:lpstr>
      <vt:lpstr>Statistics…Probability….And….!!!</vt:lpstr>
      <vt:lpstr>We are Thankful to….</vt:lpstr>
      <vt:lpstr>Course Scope….</vt:lpstr>
      <vt:lpstr>Data Basics…</vt:lpstr>
      <vt:lpstr>Population, Sample and Sources of Bias</vt:lpstr>
      <vt:lpstr>Popular Sampling Methods</vt:lpstr>
      <vt:lpstr>Central Tendency – Measure of Centre</vt:lpstr>
      <vt:lpstr>Working on Numerical Data…And Visualizing…!!!</vt:lpstr>
      <vt:lpstr>Skewness and Kurtosis!</vt:lpstr>
      <vt:lpstr>Dispersion – Measure of Spread</vt:lpstr>
      <vt:lpstr>Probability Theory</vt:lpstr>
      <vt:lpstr> Concepts Related to Probability Theory</vt:lpstr>
      <vt:lpstr>Continued Concepts….Marginal, Joint, Conditional Probabilities</vt:lpstr>
      <vt:lpstr>Bayes Theorem: An example…</vt:lpstr>
      <vt:lpstr>Variable Transformation</vt:lpstr>
      <vt:lpstr>Exploring Categorical Variables</vt:lpstr>
      <vt:lpstr>Distribution…parameter…statistics !!</vt:lpstr>
      <vt:lpstr>Discrete Probability Distribution: Probability Mass Function</vt:lpstr>
      <vt:lpstr>Discrete Probability Distribution: Example</vt:lpstr>
      <vt:lpstr>Expectations: Mean &amp; Variance (1/2)</vt:lpstr>
      <vt:lpstr>Expectations: Mean &amp; Variance (1/2)</vt:lpstr>
      <vt:lpstr>Density Curves – What are they &amp; Where they are coming from?</vt:lpstr>
      <vt:lpstr>Where it is coming from – A Curve around the histogram itself…</vt:lpstr>
      <vt:lpstr>Uses of Density Curves – As Population/Sample size increases…</vt:lpstr>
      <vt:lpstr>Continuous Probability Distribution Contd. – Area of a distribution </vt:lpstr>
      <vt:lpstr>Uniform Distribution Discrete</vt:lpstr>
      <vt:lpstr>Bernoulli Distribution</vt:lpstr>
      <vt:lpstr>Binomial Distribution</vt:lpstr>
      <vt:lpstr>Binomial Distribution -  Example</vt:lpstr>
      <vt:lpstr>Poisson Distribution</vt:lpstr>
      <vt:lpstr>Poisson Distribution – Example (1/2)</vt:lpstr>
      <vt:lpstr>Poisson Distribution – Example (2/2)</vt:lpstr>
      <vt:lpstr>Density Curves – What are they &amp; Where they are coming from?</vt:lpstr>
      <vt:lpstr>Where it is coming from – A Curve around the histogram itself…</vt:lpstr>
      <vt:lpstr>Uses of Density Curves – As Population/Sample size increases…</vt:lpstr>
      <vt:lpstr>Continuous Probability Distribution Contd. – Area of a distribution </vt:lpstr>
      <vt:lpstr>Practice Questions - 1</vt:lpstr>
      <vt:lpstr>Practice Questions - 2 </vt:lpstr>
      <vt:lpstr>Practice Questions - 3 </vt:lpstr>
      <vt:lpstr>Normal Distribution – What it is so practical and common?</vt:lpstr>
      <vt:lpstr>Normal Distribution – A special type of density curve</vt:lpstr>
      <vt:lpstr>Normal Distribution – the 68-95-99.7 Rule</vt:lpstr>
      <vt:lpstr>Normal Distribution – the 68-95-99.7 Rule contd..</vt:lpstr>
      <vt:lpstr>Practice Questions - 1</vt:lpstr>
      <vt:lpstr>Practice Questions - 1</vt:lpstr>
      <vt:lpstr>Standard Normal Distribution – A special type of Normal Distribution</vt:lpstr>
      <vt:lpstr>Standard Normal Distribution – How &amp; Why do we calculate Z-Scores</vt:lpstr>
      <vt:lpstr>Standard Normal Distribution – Area of Z-scores</vt:lpstr>
      <vt:lpstr>Standard Normal Distribution – How do we calculate Z-Scores contd…</vt:lpstr>
      <vt:lpstr>Practice Questions - 1</vt:lpstr>
      <vt:lpstr>Z-Scores – A more practical use.. To compare two groups</vt:lpstr>
      <vt:lpstr>Normal approximation of Binomial and Poisson Distributions</vt:lpstr>
      <vt:lpstr>Central Limit Theorem - Visual</vt:lpstr>
      <vt:lpstr>Central Limit Theorem</vt:lpstr>
      <vt:lpstr>Correlation Concept</vt:lpstr>
      <vt:lpstr>Scatter Plots…Guess the Correlation Coefficient…!!!</vt:lpstr>
      <vt:lpstr>Pearson Correlation…</vt:lpstr>
      <vt:lpstr>Rank Correlation…</vt:lpstr>
      <vt:lpstr>Rank Correlation: Quick Maths…</vt:lpstr>
      <vt:lpstr>Regression Analysis…</vt:lpstr>
      <vt:lpstr>Regression Analysis…</vt:lpstr>
      <vt:lpstr>Parameter v/s Statistics – Revisit..</vt:lpstr>
      <vt:lpstr>Central Limit Theorem – Where it is applicable?</vt:lpstr>
      <vt:lpstr>Parameter v/s Statistics – Revisit..</vt:lpstr>
      <vt:lpstr>P-values – What are they and where they are coming from?</vt:lpstr>
      <vt:lpstr>P-values – represented with respect to critical region…</vt:lpstr>
      <vt:lpstr>Hypothesis Testing – Formulation</vt:lpstr>
      <vt:lpstr>Hypothesis Testing – Formulation contd…</vt:lpstr>
      <vt:lpstr>Hypothesis Testing – If H0 is true, how extreme is our sample?</vt:lpstr>
      <vt:lpstr>Hypothesis Testing for       –  When               is known</vt:lpstr>
      <vt:lpstr>Hypothesis Testing for       –  When               is known</vt:lpstr>
      <vt:lpstr>Hypothesis Testing for       –  When               is known</vt:lpstr>
      <vt:lpstr>Hypothesis Testing for       –  When               is known</vt:lpstr>
      <vt:lpstr>t Distribution – The problem with small samples  </vt:lpstr>
      <vt:lpstr>t Distribution – Formulation and Visualization</vt:lpstr>
      <vt:lpstr>Practice Question - 1</vt:lpstr>
      <vt:lpstr>Practice Question - 2</vt:lpstr>
      <vt:lpstr>Hypothesis Testing for       –  When               is unknown</vt:lpstr>
      <vt:lpstr>Hypothesis Testing for       –  When               is unknown</vt:lpstr>
      <vt:lpstr>Confidence Interval – Introduction</vt:lpstr>
      <vt:lpstr>Confidence Interval – Contd..</vt:lpstr>
      <vt:lpstr>Summary of Testing Tables</vt:lpstr>
      <vt:lpstr>Z Test</vt:lpstr>
      <vt:lpstr>Z Tests - Example</vt:lpstr>
      <vt:lpstr>T Test</vt:lpstr>
      <vt:lpstr>T Tests - Example</vt:lpstr>
      <vt:lpstr>T Tests – Example Cont.</vt:lpstr>
      <vt:lpstr>F Test</vt:lpstr>
      <vt:lpstr>F Test: Example</vt:lpstr>
      <vt:lpstr>F Test: Example Cont.</vt:lpstr>
      <vt:lpstr>ANOVA Test: Build Up SST</vt:lpstr>
      <vt:lpstr>ANOVA Test: Build Up SSW and SSB</vt:lpstr>
      <vt:lpstr>ANOVA Test: F Statistic </vt:lpstr>
      <vt:lpstr>Chi Square Tests</vt:lpstr>
      <vt:lpstr>Requirements for Chi-Square test</vt:lpstr>
      <vt:lpstr>Example</vt:lpstr>
      <vt:lpstr>Example2</vt:lpstr>
      <vt:lpstr>Summary of Parametric 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Science/Analytics Basics</dc:title>
  <dc:creator>Aniket Chhabra</dc:creator>
  <cp:lastModifiedBy>Aniket Chhabra</cp:lastModifiedBy>
  <cp:revision>1</cp:revision>
  <dcterms:created xsi:type="dcterms:W3CDTF">2023-01-12T02:27:12Z</dcterms:created>
  <dcterms:modified xsi:type="dcterms:W3CDTF">2023-01-28T10:21:37Z</dcterms:modified>
</cp:coreProperties>
</file>